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80" r:id="rId3"/>
    <p:sldId id="3699" r:id="rId4"/>
    <p:sldId id="3846" r:id="rId5"/>
    <p:sldId id="3840" r:id="rId6"/>
    <p:sldId id="3847" r:id="rId7"/>
    <p:sldId id="3835" r:id="rId8"/>
    <p:sldId id="3848" r:id="rId9"/>
    <p:sldId id="3839" r:id="rId10"/>
    <p:sldId id="3849" r:id="rId11"/>
    <p:sldId id="3693" r:id="rId12"/>
    <p:sldId id="3842" r:id="rId13"/>
    <p:sldId id="3843" r:id="rId14"/>
    <p:sldId id="3845" r:id="rId15"/>
    <p:sldId id="3841" r:id="rId16"/>
    <p:sldId id="3844" r:id="rId17"/>
    <p:sldId id="261" r:id="rId1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C081"/>
    <a:srgbClr val="E99B52"/>
    <a:srgbClr val="666666"/>
    <a:srgbClr val="E8A043"/>
    <a:srgbClr val="EC8859"/>
    <a:srgbClr val="ED7345"/>
    <a:srgbClr val="B47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A4FF80-A413-44BF-B354-5D9569635F3A}" v="10" dt="2024-04-16T21:09:16.414"/>
  </p1510:revLst>
</p1510:revInfo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06" y="53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5A3EB-1DCC-4DA7-92D7-1DEBCB3AB323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B70EE-D97C-49CF-93C4-7B6F207094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705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B70EE-D97C-49CF-93C4-7B6F207094CF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9342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525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09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26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054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226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98"/>
            <a:ext cx="12192000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7" y="-149"/>
            <a:ext cx="12192000" cy="68582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A2D70326-EA41-2CED-5830-3F154C563E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" y="-148"/>
            <a:ext cx="12191733" cy="68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2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AF7FA496-C2CB-69E8-A495-417E6AFC63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7" y="-149"/>
            <a:ext cx="12192000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B05C927-FCF5-0132-3B83-3AA55DB686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" y="-148"/>
            <a:ext cx="12191733" cy="68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7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669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733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142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27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6FAC-9192-436B-870E-80DDE60983C7}" type="datetimeFigureOut">
              <a:rPr lang="es-CO" smtClean="0"/>
              <a:t>16/04/2024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E6D0597-2F34-4A40-8351-985D9C21479E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6705600"/>
            <a:ext cx="3984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s-ES_trad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Pública</a:t>
            </a:r>
          </a:p>
        </p:txBody>
      </p:sp>
    </p:spTree>
    <p:extLst>
      <p:ext uri="{BB962C8B-B14F-4D97-AF65-F5344CB8AC3E}">
        <p14:creationId xmlns:p14="http://schemas.microsoft.com/office/powerpoint/2010/main" val="13260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tic.gov.c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://www.mintic.gov.co/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://www.mintic.gov.co/" TargetMode="Externa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://www.mintic.gov.c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://www.mintic.gov.co/" TargetMode="Externa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://www.mintic.gov.co/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ED4369D-6414-318E-76F7-57BE0461D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607" y="1903751"/>
            <a:ext cx="7377909" cy="2257102"/>
          </a:xfrm>
        </p:spPr>
        <p:txBody>
          <a:bodyPr>
            <a:normAutofit fontScale="90000"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Helvetica" pitchFamily="2" charset="0"/>
              </a:rPr>
              <a:t>MINISTERIO DE LAS TIC</a:t>
            </a:r>
            <a:br>
              <a:rPr lang="es-CO" sz="48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4800" b="1" dirty="0">
                <a:solidFill>
                  <a:schemeClr val="bg1"/>
                </a:solidFill>
                <a:latin typeface="Helvetica" pitchFamily="2" charset="0"/>
              </a:rPr>
              <a:t>FONDO ÚNICO TIC</a:t>
            </a:r>
            <a:br>
              <a:rPr lang="es-CO" sz="4800" b="1" dirty="0">
                <a:solidFill>
                  <a:schemeClr val="bg1"/>
                </a:solidFill>
                <a:latin typeface="Helvetica" pitchFamily="2" charset="0"/>
              </a:rPr>
            </a:br>
            <a:br>
              <a:rPr lang="es-CO" sz="48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2700" b="1" dirty="0">
                <a:solidFill>
                  <a:schemeClr val="bg1"/>
                </a:solidFill>
                <a:latin typeface="Helvetica" pitchFamily="2" charset="0"/>
              </a:rPr>
              <a:t>Proposición No. 053-2024</a:t>
            </a:r>
            <a:endParaRPr lang="es-CO" sz="48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67308BD-452B-5ACA-E675-8D9F15C4FC52}"/>
              </a:ext>
            </a:extLst>
          </p:cNvPr>
          <p:cNvSpPr txBox="1"/>
          <p:nvPr/>
        </p:nvSpPr>
        <p:spPr>
          <a:xfrm>
            <a:off x="1410171" y="5169017"/>
            <a:ext cx="6567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i="1" dirty="0">
                <a:solidFill>
                  <a:schemeClr val="bg1"/>
                </a:solidFill>
              </a:rPr>
              <a:t>Mauricio Lizcano – Ministro TIC</a:t>
            </a:r>
            <a:endParaRPr lang="es-CO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>
            <a:extLst>
              <a:ext uri="{FF2B5EF4-FFF2-40B4-BE49-F238E27FC236}">
                <a16:creationId xmlns:a16="http://schemas.microsoft.com/office/drawing/2014/main" id="{2AD67E4D-07F1-45C3-87B6-EB65CC54C844}"/>
              </a:ext>
            </a:extLst>
          </p:cNvPr>
          <p:cNvSpPr txBox="1"/>
          <p:nvPr/>
        </p:nvSpPr>
        <p:spPr>
          <a:xfrm>
            <a:off x="1301170" y="158277"/>
            <a:ext cx="9722456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algn="ctr">
              <a:defRPr sz="2400" b="1" i="0" u="none" strike="noStrike" spc="0" baseline="0">
                <a:solidFill>
                  <a:srgbClr val="666666"/>
                </a:solidFill>
              </a:defRPr>
            </a:lvl1pPr>
          </a:lstStyle>
          <a:p>
            <a:r>
              <a:rPr lang="es-ES" sz="2000" dirty="0"/>
              <a:t>Ministerio de TIC </a:t>
            </a:r>
          </a:p>
          <a:p>
            <a:r>
              <a:rPr lang="es-ES" sz="1400" dirty="0">
                <a:solidFill>
                  <a:srgbClr val="E99B52"/>
                </a:solidFill>
              </a:rPr>
              <a:t>::</a:t>
            </a:r>
            <a:r>
              <a:rPr lang="es-ES" sz="1400" dirty="0"/>
              <a:t> Ejecución 31 De Marzo 2024 </a:t>
            </a:r>
            <a:r>
              <a:rPr lang="es-ES" sz="1400" dirty="0">
                <a:solidFill>
                  <a:srgbClr val="E99B52"/>
                </a:solidFill>
              </a:rPr>
              <a:t>::</a:t>
            </a:r>
            <a:r>
              <a:rPr lang="es-ES" sz="1400" dirty="0"/>
              <a:t> </a:t>
            </a:r>
            <a:endParaRPr lang="es-ES" sz="1400" dirty="0">
              <a:cs typeface="Helvetica"/>
            </a:endParaRPr>
          </a:p>
        </p:txBody>
      </p:sp>
      <p:sp>
        <p:nvSpPr>
          <p:cNvPr id="6" name="object 60">
            <a:extLst>
              <a:ext uri="{FF2B5EF4-FFF2-40B4-BE49-F238E27FC236}">
                <a16:creationId xmlns:a16="http://schemas.microsoft.com/office/drawing/2014/main" id="{83656CA6-54D8-494C-8A0B-7706CD6FAF42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1F20D44-6A26-ADFF-0878-03583D59E028}"/>
              </a:ext>
            </a:extLst>
          </p:cNvPr>
          <p:cNvSpPr txBox="1"/>
          <p:nvPr/>
        </p:nvSpPr>
        <p:spPr>
          <a:xfrm>
            <a:off x="9605994" y="1010852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E4A2B37-A4A8-8553-1339-05F9590A99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198" y="1241545"/>
            <a:ext cx="11343604" cy="482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94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Mujer sentada en un banco&#10;&#10;Descripción generada automáticamente con confianza media">
            <a:extLst>
              <a:ext uri="{FF2B5EF4-FFF2-40B4-BE49-F238E27FC236}">
                <a16:creationId xmlns:a16="http://schemas.microsoft.com/office/drawing/2014/main" id="{B38C4604-21BF-0B3A-E4C5-F94F5EE1DD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25" r="7826"/>
          <a:stretch/>
        </p:blipFill>
        <p:spPr>
          <a:xfrm>
            <a:off x="3257773" y="1109749"/>
            <a:ext cx="8934227" cy="5680875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014176DB-6871-A672-A7A7-7912690882FE}"/>
              </a:ext>
            </a:extLst>
          </p:cNvPr>
          <p:cNvSpPr/>
          <p:nvPr/>
        </p:nvSpPr>
        <p:spPr>
          <a:xfrm rot="10800000">
            <a:off x="3810000" y="3113928"/>
            <a:ext cx="8382000" cy="3671966"/>
          </a:xfrm>
          <a:prstGeom prst="rect">
            <a:avLst/>
          </a:prstGeom>
          <a:gradFill>
            <a:gsLst>
              <a:gs pos="12000">
                <a:schemeClr val="tx1">
                  <a:alpha val="6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6C371E2-1879-8A84-4DAF-71CB28F6C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r="13006"/>
          <a:stretch/>
        </p:blipFill>
        <p:spPr>
          <a:xfrm>
            <a:off x="0" y="174512"/>
            <a:ext cx="10357874" cy="6683487"/>
          </a:xfrm>
          <a:prstGeom prst="rect">
            <a:avLst/>
          </a:prstGeom>
        </p:spPr>
      </p:pic>
      <p:sp>
        <p:nvSpPr>
          <p:cNvPr id="21" name="Título 3">
            <a:extLst>
              <a:ext uri="{FF2B5EF4-FFF2-40B4-BE49-F238E27FC236}">
                <a16:creationId xmlns:a16="http://schemas.microsoft.com/office/drawing/2014/main" id="{58F0BB4D-4412-B689-F974-4A40409C7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394" y="2770061"/>
            <a:ext cx="5861153" cy="746194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Helvetica" pitchFamily="2" charset="0"/>
              </a:rPr>
              <a:t>E</a:t>
            </a:r>
            <a:r>
              <a:rPr lang="es-CO" sz="3600" b="1" dirty="0" err="1">
                <a:solidFill>
                  <a:schemeClr val="bg1"/>
                </a:solidFill>
                <a:latin typeface="Helvetica" pitchFamily="2" charset="0"/>
              </a:rPr>
              <a:t>jecución</a:t>
            </a: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 Presupuestal</a:t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Fondo Único TIC</a:t>
            </a:r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13ED3F5-ECF8-6A1C-46DE-4F8C8A744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8693">
            <a:off x="-1428224" y="2548946"/>
            <a:ext cx="2554891" cy="3428664"/>
          </a:xfrm>
          <a:prstGeom prst="rect">
            <a:avLst/>
          </a:prstGeom>
        </p:spPr>
      </p:pic>
      <p:sp>
        <p:nvSpPr>
          <p:cNvPr id="24" name="object 60">
            <a:extLst>
              <a:ext uri="{FF2B5EF4-FFF2-40B4-BE49-F238E27FC236}">
                <a16:creationId xmlns:a16="http://schemas.microsoft.com/office/drawing/2014/main" id="{8790E0AF-80DF-5B9A-20E0-3C167C9550F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6" name="Imagen 25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EA878B7-1CFA-FF91-A135-477DE30FAA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01" y="4630836"/>
            <a:ext cx="6578600" cy="3962400"/>
          </a:xfrm>
          <a:prstGeom prst="rect">
            <a:avLst/>
          </a:prstGeom>
        </p:spPr>
      </p:pic>
      <p:sp>
        <p:nvSpPr>
          <p:cNvPr id="2" name="Título 3">
            <a:extLst>
              <a:ext uri="{FF2B5EF4-FFF2-40B4-BE49-F238E27FC236}">
                <a16:creationId xmlns:a16="http://schemas.microsoft.com/office/drawing/2014/main" id="{65C318F6-B992-4BFC-0B05-6C6FE90A4026}"/>
              </a:ext>
            </a:extLst>
          </p:cNvPr>
          <p:cNvSpPr txBox="1">
            <a:spLocks/>
          </p:cNvSpPr>
          <p:nvPr/>
        </p:nvSpPr>
        <p:spPr>
          <a:xfrm>
            <a:off x="603310" y="4493923"/>
            <a:ext cx="5861153" cy="7461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solidFill>
                  <a:schemeClr val="bg1"/>
                </a:solidFill>
                <a:latin typeface="Helvetica" pitchFamily="2" charset="0"/>
              </a:rPr>
              <a:t>31 De Diciembre De 2023</a:t>
            </a:r>
            <a:endParaRPr lang="es-CO" sz="2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00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60">
            <a:extLst>
              <a:ext uri="{FF2B5EF4-FFF2-40B4-BE49-F238E27FC236}">
                <a16:creationId xmlns:a16="http://schemas.microsoft.com/office/drawing/2014/main" id="{E86FFB63-D964-0DF3-FFD7-042C9A50B95A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3F6C2B2-3C35-4DF1-88A9-CCC3251460F9}"/>
              </a:ext>
            </a:extLst>
          </p:cNvPr>
          <p:cNvSpPr txBox="1"/>
          <p:nvPr/>
        </p:nvSpPr>
        <p:spPr>
          <a:xfrm>
            <a:off x="9686723" y="1898028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1C7DA5-7DB5-B9B9-BBF3-CF862E508400}"/>
              </a:ext>
            </a:extLst>
          </p:cNvPr>
          <p:cNvSpPr txBox="1"/>
          <p:nvPr/>
        </p:nvSpPr>
        <p:spPr>
          <a:xfrm>
            <a:off x="2699657" y="198139"/>
            <a:ext cx="6792684" cy="682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MX" sz="2400" b="1" spc="3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Fondo Único de TIC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MX" sz="1400" b="1" spc="30" dirty="0">
                <a:solidFill>
                  <a:srgbClr val="E99B52"/>
                </a:solidFill>
              </a:rPr>
              <a:t>::</a:t>
            </a:r>
            <a:r>
              <a:rPr lang="es-MX" sz="1400" b="1" spc="3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Ejecución a 31 De Diciembre De 2023</a:t>
            </a:r>
            <a:r>
              <a:rPr lang="es-MX" sz="1400" b="1" spc="30" dirty="0">
                <a:solidFill>
                  <a:srgbClr val="E99B52"/>
                </a:solidFill>
              </a:rPr>
              <a:t>::</a:t>
            </a:r>
            <a:endParaRPr lang="es-MX" sz="1400" b="1" spc="3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7D37992-EB98-EBEE-432C-7BE2574D3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468" y="2113472"/>
            <a:ext cx="11505063" cy="277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34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>
            <a:extLst>
              <a:ext uri="{FF2B5EF4-FFF2-40B4-BE49-F238E27FC236}">
                <a16:creationId xmlns:a16="http://schemas.microsoft.com/office/drawing/2014/main" id="{5B2AD11A-9463-4093-A6A6-FF77B062A4AD}"/>
              </a:ext>
            </a:extLst>
          </p:cNvPr>
          <p:cNvSpPr txBox="1"/>
          <p:nvPr/>
        </p:nvSpPr>
        <p:spPr>
          <a:xfrm>
            <a:off x="2330998" y="248469"/>
            <a:ext cx="75300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Fondo</a:t>
            </a:r>
            <a:r>
              <a:rPr lang="es-CO" sz="2000" b="1" baseline="0" dirty="0">
                <a:solidFill>
                  <a:srgbClr val="666666"/>
                </a:solidFill>
              </a:rPr>
              <a:t> Único de TIC</a:t>
            </a:r>
          </a:p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P</a:t>
            </a:r>
            <a:r>
              <a:rPr lang="es-CO" sz="2000" b="1" baseline="0" dirty="0">
                <a:solidFill>
                  <a:srgbClr val="666666"/>
                </a:solidFill>
              </a:rPr>
              <a:t>resupuesto De </a:t>
            </a:r>
            <a:r>
              <a:rPr lang="es-CO" sz="2000" b="1" dirty="0">
                <a:solidFill>
                  <a:srgbClr val="666666"/>
                </a:solidFill>
              </a:rPr>
              <a:t>F</a:t>
            </a:r>
            <a:r>
              <a:rPr lang="es-CO" sz="2000" b="1" baseline="0" dirty="0">
                <a:solidFill>
                  <a:srgbClr val="666666"/>
                </a:solidFill>
              </a:rPr>
              <a:t>uncionamiento</a:t>
            </a:r>
          </a:p>
          <a:p>
            <a:pPr algn="ctr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31 De Diciembre De 2023 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CO" sz="1400" b="1" dirty="0">
              <a:solidFill>
                <a:srgbClr val="E99B52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F36E474-9918-4AAC-B7FC-AE94136F7D91}"/>
              </a:ext>
            </a:extLst>
          </p:cNvPr>
          <p:cNvSpPr txBox="1"/>
          <p:nvPr/>
        </p:nvSpPr>
        <p:spPr>
          <a:xfrm>
            <a:off x="9623708" y="2030288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9" name="object 60">
            <a:extLst>
              <a:ext uri="{FF2B5EF4-FFF2-40B4-BE49-F238E27FC236}">
                <a16:creationId xmlns:a16="http://schemas.microsoft.com/office/drawing/2014/main" id="{C94ECA7D-3479-415F-911A-FF630A5FAEB5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151CC67-E9A3-38F5-0E88-22BACC51D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81" y="2245732"/>
            <a:ext cx="11379035" cy="322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12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0354AAB2-9502-429B-83E5-9681532D6B20}"/>
              </a:ext>
            </a:extLst>
          </p:cNvPr>
          <p:cNvGrpSpPr/>
          <p:nvPr/>
        </p:nvGrpSpPr>
        <p:grpSpPr>
          <a:xfrm>
            <a:off x="3289110" y="1326387"/>
            <a:ext cx="5465207" cy="588795"/>
            <a:chOff x="3698696" y="1219192"/>
            <a:chExt cx="5465207" cy="636428"/>
          </a:xfrm>
          <a:solidFill>
            <a:srgbClr val="EFC081"/>
          </a:solidFill>
        </p:grpSpPr>
        <p:sp>
          <p:nvSpPr>
            <p:cNvPr id="7" name="Rectángulo: esquinas redondeadas 6">
              <a:extLst>
                <a:ext uri="{FF2B5EF4-FFF2-40B4-BE49-F238E27FC236}">
                  <a16:creationId xmlns:a16="http://schemas.microsoft.com/office/drawing/2014/main" id="{62067DA8-4269-4F44-B504-9CCAB3A660B7}"/>
                </a:ext>
              </a:extLst>
            </p:cNvPr>
            <p:cNvSpPr/>
            <p:nvPr/>
          </p:nvSpPr>
          <p:spPr>
            <a:xfrm>
              <a:off x="3698696" y="1219192"/>
              <a:ext cx="2640456" cy="63642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4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Inversión</a:t>
              </a:r>
              <a:endParaRPr lang="es-CO" sz="1200" b="1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8172BCCA-3816-4484-ACEA-875100B05F3E}"/>
                </a:ext>
              </a:extLst>
            </p:cNvPr>
            <p:cNvSpPr/>
            <p:nvPr/>
          </p:nvSpPr>
          <p:spPr>
            <a:xfrm>
              <a:off x="6509058" y="1243466"/>
              <a:ext cx="1299097" cy="28748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APR. VIGENTE</a:t>
              </a:r>
              <a:endParaRPr lang="es-CO" sz="1200" b="1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ángulo: esquinas redondeadas 8">
              <a:extLst>
                <a:ext uri="{FF2B5EF4-FFF2-40B4-BE49-F238E27FC236}">
                  <a16:creationId xmlns:a16="http://schemas.microsoft.com/office/drawing/2014/main" id="{1D82399D-E2A0-4C20-B3C9-8E45F72CBC17}"/>
                </a:ext>
              </a:extLst>
            </p:cNvPr>
            <p:cNvSpPr/>
            <p:nvPr/>
          </p:nvSpPr>
          <p:spPr>
            <a:xfrm>
              <a:off x="6509055" y="1558634"/>
              <a:ext cx="1299098" cy="28753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$ 1.303.511</a:t>
              </a:r>
            </a:p>
          </p:txBody>
        </p:sp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A1AF37B8-1C3D-4C25-BCE7-BBCA632B0EBC}"/>
                </a:ext>
              </a:extLst>
            </p:cNvPr>
            <p:cNvSpPr/>
            <p:nvPr/>
          </p:nvSpPr>
          <p:spPr>
            <a:xfrm>
              <a:off x="7864806" y="1242639"/>
              <a:ext cx="1299097" cy="28748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COMPROMETIDO</a:t>
              </a:r>
            </a:p>
          </p:txBody>
        </p:sp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48B6D6ED-0D99-437D-903A-2E4F4AFDFA76}"/>
                </a:ext>
              </a:extLst>
            </p:cNvPr>
            <p:cNvSpPr/>
            <p:nvPr/>
          </p:nvSpPr>
          <p:spPr>
            <a:xfrm>
              <a:off x="7864805" y="1558633"/>
              <a:ext cx="1299098" cy="28753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$1.292.002</a:t>
              </a:r>
            </a:p>
          </p:txBody>
        </p:sp>
      </p:grp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0DE19DE6-8C0E-4F07-BE07-4D21E222AC6B}"/>
              </a:ext>
            </a:extLst>
          </p:cNvPr>
          <p:cNvSpPr/>
          <p:nvPr/>
        </p:nvSpPr>
        <p:spPr>
          <a:xfrm>
            <a:off x="446638" y="2205748"/>
            <a:ext cx="3542400" cy="691200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CO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C-2301</a:t>
            </a:r>
            <a:r>
              <a:rPr lang="es-CO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Facilitar el Acceso y Uso de las Tecnologías de la Información y las Comunicaciones (TIC en Todo el Territorio Nacional)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8704BCC9-A428-4D81-9F1C-39FE36DF4105}"/>
              </a:ext>
            </a:extLst>
          </p:cNvPr>
          <p:cNvSpPr/>
          <p:nvPr/>
        </p:nvSpPr>
        <p:spPr>
          <a:xfrm>
            <a:off x="4338753" y="2194146"/>
            <a:ext cx="3542400" cy="701841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CO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C-2302</a:t>
            </a:r>
            <a:r>
              <a:rPr lang="es-CO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Fomento del Desarrollo de Aplicaciones, Software y Contenidos para Impulsar la Apropiación de las Tecnologías de la Información y las Comunicaciones</a:t>
            </a:r>
            <a:endParaRPr lang="es-CO" sz="1200" i="0" u="none" strike="noStrike">
              <a:solidFill>
                <a:schemeClr val="tx2">
                  <a:lumMod val="75000"/>
                </a:schemeClr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216480A6-8832-487C-90B9-D70B0ABCD6D4}"/>
              </a:ext>
            </a:extLst>
          </p:cNvPr>
          <p:cNvSpPr/>
          <p:nvPr/>
        </p:nvSpPr>
        <p:spPr>
          <a:xfrm>
            <a:off x="8298880" y="2220260"/>
            <a:ext cx="3542400" cy="691200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MX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C-2399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Fortalecimiento de la Gestión y Dirección del Sector Comunicaciones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9488E926-2890-416D-A63C-689C05975435}"/>
              </a:ext>
            </a:extLst>
          </p:cNvPr>
          <p:cNvSpPr/>
          <p:nvPr/>
        </p:nvSpPr>
        <p:spPr>
          <a:xfrm>
            <a:off x="358218" y="3413704"/>
            <a:ext cx="1299098" cy="287539"/>
          </a:xfrm>
          <a:prstGeom prst="roundRect">
            <a:avLst/>
          </a:prstGeom>
          <a:ln w="19050">
            <a:solidFill>
              <a:srgbClr val="E8A04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$ 962.715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0A30A441-F21E-4863-89C5-92D18556D60E}"/>
              </a:ext>
            </a:extLst>
          </p:cNvPr>
          <p:cNvSpPr/>
          <p:nvPr/>
        </p:nvSpPr>
        <p:spPr>
          <a:xfrm>
            <a:off x="1691114" y="3413704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$ 957.907</a:t>
            </a:r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8F391816-DC27-4D7C-87C5-9C04D435142D}"/>
              </a:ext>
            </a:extLst>
          </p:cNvPr>
          <p:cNvSpPr/>
          <p:nvPr/>
        </p:nvSpPr>
        <p:spPr>
          <a:xfrm>
            <a:off x="3072350" y="3406886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99,5%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C3B65B42-A34C-41D1-9ED1-084865053CF6}"/>
              </a:ext>
            </a:extLst>
          </p:cNvPr>
          <p:cNvSpPr/>
          <p:nvPr/>
        </p:nvSpPr>
        <p:spPr>
          <a:xfrm>
            <a:off x="4266261" y="3398053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$ 221.100</a:t>
            </a: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2FCCC3B0-6555-4F16-9FFF-F9C9200264CC}"/>
              </a:ext>
            </a:extLst>
          </p:cNvPr>
          <p:cNvSpPr/>
          <p:nvPr/>
        </p:nvSpPr>
        <p:spPr>
          <a:xfrm>
            <a:off x="5640918" y="3406835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$ 218.446</a:t>
            </a: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B4CDFDC9-5E3E-4CD5-BB52-FAEC42DB3D9F}"/>
              </a:ext>
            </a:extLst>
          </p:cNvPr>
          <p:cNvSpPr/>
          <p:nvPr/>
        </p:nvSpPr>
        <p:spPr>
          <a:xfrm>
            <a:off x="6981181" y="3406977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98,8%</a:t>
            </a: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93939D83-A2FD-4DC8-B419-F01922FC9F45}"/>
              </a:ext>
            </a:extLst>
          </p:cNvPr>
          <p:cNvSpPr/>
          <p:nvPr/>
        </p:nvSpPr>
        <p:spPr>
          <a:xfrm>
            <a:off x="8309266" y="3441561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$ 119.696</a:t>
            </a: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C08E0F78-B6D5-4FB3-AAB9-EFC77BD21540}"/>
              </a:ext>
            </a:extLst>
          </p:cNvPr>
          <p:cNvSpPr/>
          <p:nvPr/>
        </p:nvSpPr>
        <p:spPr>
          <a:xfrm>
            <a:off x="9643303" y="3454385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$ 115.650</a:t>
            </a: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B39F5E79-F249-4D5E-8BA1-7927177C68F9}"/>
              </a:ext>
            </a:extLst>
          </p:cNvPr>
          <p:cNvSpPr/>
          <p:nvPr/>
        </p:nvSpPr>
        <p:spPr>
          <a:xfrm>
            <a:off x="10987727" y="3449604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96,62%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CA6A6A1D-6FBE-43F6-8A26-DD8581154DA3}"/>
              </a:ext>
            </a:extLst>
          </p:cNvPr>
          <p:cNvSpPr/>
          <p:nvPr/>
        </p:nvSpPr>
        <p:spPr>
          <a:xfrm>
            <a:off x="358219" y="3046596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9941CC0D-61D7-4DAF-8735-9904E38B649F}"/>
              </a:ext>
            </a:extLst>
          </p:cNvPr>
          <p:cNvSpPr/>
          <p:nvPr/>
        </p:nvSpPr>
        <p:spPr>
          <a:xfrm>
            <a:off x="1691115" y="3046595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FABBDA57-357F-45D7-8F06-E5806E0106F6}"/>
              </a:ext>
            </a:extLst>
          </p:cNvPr>
          <p:cNvSpPr/>
          <p:nvPr/>
        </p:nvSpPr>
        <p:spPr>
          <a:xfrm>
            <a:off x="3038602" y="3046594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9B19855C-A929-46E8-A024-6F879B446205}"/>
              </a:ext>
            </a:extLst>
          </p:cNvPr>
          <p:cNvSpPr/>
          <p:nvPr/>
        </p:nvSpPr>
        <p:spPr>
          <a:xfrm>
            <a:off x="4266262" y="3019518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3385D89B-A389-47B3-BF4C-2EC5AD550682}"/>
              </a:ext>
            </a:extLst>
          </p:cNvPr>
          <p:cNvSpPr/>
          <p:nvPr/>
        </p:nvSpPr>
        <p:spPr>
          <a:xfrm>
            <a:off x="5632955" y="3030929"/>
            <a:ext cx="1299097" cy="264664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9BE84E8C-3047-4834-B41D-FCD3F302F893}"/>
              </a:ext>
            </a:extLst>
          </p:cNvPr>
          <p:cNvSpPr/>
          <p:nvPr/>
        </p:nvSpPr>
        <p:spPr>
          <a:xfrm>
            <a:off x="6999648" y="3010187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8E1A6DA8-D0CF-498B-98E4-2A86B90288DA}"/>
              </a:ext>
            </a:extLst>
          </p:cNvPr>
          <p:cNvSpPr/>
          <p:nvPr/>
        </p:nvSpPr>
        <p:spPr>
          <a:xfrm>
            <a:off x="8298880" y="3031915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475D8E4B-1EAD-4216-8852-379CE5B25AD9}"/>
              </a:ext>
            </a:extLst>
          </p:cNvPr>
          <p:cNvSpPr/>
          <p:nvPr/>
        </p:nvSpPr>
        <p:spPr>
          <a:xfrm>
            <a:off x="9643303" y="3046592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DF9761FB-AB3F-4D56-A287-C0065CE34B95}"/>
              </a:ext>
            </a:extLst>
          </p:cNvPr>
          <p:cNvSpPr/>
          <p:nvPr/>
        </p:nvSpPr>
        <p:spPr>
          <a:xfrm>
            <a:off x="10997205" y="3046593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690CCA6-FFEE-99D3-22DA-6F1B767E6002}"/>
              </a:ext>
            </a:extLst>
          </p:cNvPr>
          <p:cNvSpPr txBox="1"/>
          <p:nvPr/>
        </p:nvSpPr>
        <p:spPr>
          <a:xfrm>
            <a:off x="9597977" y="972739"/>
            <a:ext cx="2161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000" i="1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39" name="object 60">
            <a:extLst>
              <a:ext uri="{FF2B5EF4-FFF2-40B4-BE49-F238E27FC236}">
                <a16:creationId xmlns:a16="http://schemas.microsoft.com/office/drawing/2014/main" id="{C5F86327-9162-43B3-8007-2B23B39B63C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ECCD4102-8110-D6EA-24DE-3B070E3EDF47}"/>
              </a:ext>
            </a:extLst>
          </p:cNvPr>
          <p:cNvSpPr txBox="1"/>
          <p:nvPr/>
        </p:nvSpPr>
        <p:spPr>
          <a:xfrm>
            <a:off x="2330999" y="256445"/>
            <a:ext cx="75300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Fondo</a:t>
            </a:r>
            <a:r>
              <a:rPr lang="es-CO" sz="2000" b="1" baseline="0" dirty="0">
                <a:solidFill>
                  <a:srgbClr val="666666"/>
                </a:solidFill>
              </a:rPr>
              <a:t> Único de TIC </a:t>
            </a:r>
            <a:r>
              <a:rPr lang="es-CO" sz="2000" b="1" dirty="0">
                <a:solidFill>
                  <a:srgbClr val="666666"/>
                </a:solidFill>
              </a:rPr>
              <a:t>P</a:t>
            </a:r>
            <a:r>
              <a:rPr lang="es-CO" sz="2000" b="1" baseline="0" dirty="0">
                <a:solidFill>
                  <a:srgbClr val="666666"/>
                </a:solidFill>
              </a:rPr>
              <a:t>resupuesto </a:t>
            </a:r>
            <a:r>
              <a:rPr lang="es-CO" sz="2000" b="1" dirty="0">
                <a:solidFill>
                  <a:srgbClr val="666666"/>
                </a:solidFill>
              </a:rPr>
              <a:t>D</a:t>
            </a:r>
            <a:r>
              <a:rPr lang="es-CO" sz="2000" b="1" baseline="0" dirty="0">
                <a:solidFill>
                  <a:srgbClr val="666666"/>
                </a:solidFill>
              </a:rPr>
              <a:t>e Inversión </a:t>
            </a:r>
          </a:p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31 De </a:t>
            </a:r>
            <a:r>
              <a:rPr lang="es-CO" sz="1400" b="1" dirty="0">
                <a:solidFill>
                  <a:srgbClr val="666666"/>
                </a:solidFill>
              </a:rPr>
              <a:t>Dic</a:t>
            </a:r>
            <a:r>
              <a:rPr lang="es-CO" sz="1400" b="1" baseline="0" dirty="0">
                <a:solidFill>
                  <a:srgbClr val="666666"/>
                </a:solidFill>
              </a:rPr>
              <a:t>iembre De 2023 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CO" sz="1400" b="1" dirty="0">
              <a:solidFill>
                <a:srgbClr val="E99B52"/>
              </a:solidFill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D1ECB354-A146-3C6E-DD56-3A5A4588B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218" y="3863182"/>
            <a:ext cx="3535453" cy="2325955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0DF96F0-12AA-D31E-D19D-8FBBA2CBC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8753" y="3917516"/>
            <a:ext cx="3495981" cy="245182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7BAF2D7-8865-B142-2C9E-647CDC5B5F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8876" y="3912760"/>
            <a:ext cx="3460909" cy="232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649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a mujer con una corona de flores en una mesa&#10;&#10;Descripción generada automáticamente con confianza media">
            <a:extLst>
              <a:ext uri="{FF2B5EF4-FFF2-40B4-BE49-F238E27FC236}">
                <a16:creationId xmlns:a16="http://schemas.microsoft.com/office/drawing/2014/main" id="{F744C887-47A0-A7E6-058A-BCFDCF431E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6" r="6445"/>
          <a:stretch/>
        </p:blipFill>
        <p:spPr>
          <a:xfrm>
            <a:off x="5985529" y="1109272"/>
            <a:ext cx="6199536" cy="5676623"/>
          </a:xfrm>
          <a:prstGeom prst="rect">
            <a:avLst/>
          </a:prstGeom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014176DB-6871-A672-A7A7-7912690882FE}"/>
              </a:ext>
            </a:extLst>
          </p:cNvPr>
          <p:cNvSpPr/>
          <p:nvPr/>
        </p:nvSpPr>
        <p:spPr>
          <a:xfrm rot="10800000">
            <a:off x="3810000" y="3113928"/>
            <a:ext cx="8382000" cy="3671966"/>
          </a:xfrm>
          <a:prstGeom prst="rect">
            <a:avLst/>
          </a:prstGeom>
          <a:gradFill>
            <a:gsLst>
              <a:gs pos="12000">
                <a:schemeClr val="tx1">
                  <a:alpha val="6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6C371E2-1879-8A84-4DAF-71CB28F6C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r="13006"/>
          <a:stretch/>
        </p:blipFill>
        <p:spPr>
          <a:xfrm>
            <a:off x="0" y="174513"/>
            <a:ext cx="10357874" cy="6683487"/>
          </a:xfrm>
          <a:prstGeom prst="rect">
            <a:avLst/>
          </a:prstGeom>
        </p:spPr>
      </p:pic>
      <p:sp>
        <p:nvSpPr>
          <p:cNvPr id="21" name="Título 3">
            <a:extLst>
              <a:ext uri="{FF2B5EF4-FFF2-40B4-BE49-F238E27FC236}">
                <a16:creationId xmlns:a16="http://schemas.microsoft.com/office/drawing/2014/main" id="{58F0BB4D-4412-B689-F974-4A40409C7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394" y="2770061"/>
            <a:ext cx="5861153" cy="746194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Helvetica" pitchFamily="2" charset="0"/>
              </a:rPr>
              <a:t>E</a:t>
            </a:r>
            <a:r>
              <a:rPr lang="es-CO" sz="3600" b="1" dirty="0" err="1">
                <a:solidFill>
                  <a:schemeClr val="bg1"/>
                </a:solidFill>
                <a:latin typeface="Helvetica" pitchFamily="2" charset="0"/>
              </a:rPr>
              <a:t>jecución</a:t>
            </a: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 Presupuestal</a:t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Ministerio Tic</a:t>
            </a:r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13ED3F5-ECF8-6A1C-46DE-4F8C8A744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8693">
            <a:off x="-1428224" y="2548946"/>
            <a:ext cx="2554891" cy="3428664"/>
          </a:xfrm>
          <a:prstGeom prst="rect">
            <a:avLst/>
          </a:prstGeom>
        </p:spPr>
      </p:pic>
      <p:sp>
        <p:nvSpPr>
          <p:cNvPr id="24" name="object 60">
            <a:extLst>
              <a:ext uri="{FF2B5EF4-FFF2-40B4-BE49-F238E27FC236}">
                <a16:creationId xmlns:a16="http://schemas.microsoft.com/office/drawing/2014/main" id="{8790E0AF-80DF-5B9A-20E0-3C167C9550F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6" name="Imagen 25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EA878B7-1CFA-FF91-A135-477DE30FAA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01" y="4630836"/>
            <a:ext cx="6578600" cy="3962400"/>
          </a:xfrm>
          <a:prstGeom prst="rect">
            <a:avLst/>
          </a:prstGeom>
        </p:spPr>
      </p:pic>
      <p:sp>
        <p:nvSpPr>
          <p:cNvPr id="2" name="Título 3">
            <a:extLst>
              <a:ext uri="{FF2B5EF4-FFF2-40B4-BE49-F238E27FC236}">
                <a16:creationId xmlns:a16="http://schemas.microsoft.com/office/drawing/2014/main" id="{65C318F6-B992-4BFC-0B05-6C6FE90A4026}"/>
              </a:ext>
            </a:extLst>
          </p:cNvPr>
          <p:cNvSpPr txBox="1">
            <a:spLocks/>
          </p:cNvSpPr>
          <p:nvPr/>
        </p:nvSpPr>
        <p:spPr>
          <a:xfrm>
            <a:off x="603310" y="4493923"/>
            <a:ext cx="5861153" cy="7461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solidFill>
                  <a:schemeClr val="bg1"/>
                </a:solidFill>
                <a:latin typeface="Helvetica" pitchFamily="2" charset="0"/>
              </a:rPr>
              <a:t>31 De Diciembre De 2023</a:t>
            </a:r>
            <a:endParaRPr lang="es-CO" sz="2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268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0">
            <a:extLst>
              <a:ext uri="{FF2B5EF4-FFF2-40B4-BE49-F238E27FC236}">
                <a16:creationId xmlns:a16="http://schemas.microsoft.com/office/drawing/2014/main" id="{83656CA6-54D8-494C-8A0B-7706CD6FAF42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B8CE7044-BC46-8756-DB36-3DD4416C2F99}"/>
              </a:ext>
            </a:extLst>
          </p:cNvPr>
          <p:cNvSpPr txBox="1"/>
          <p:nvPr/>
        </p:nvSpPr>
        <p:spPr>
          <a:xfrm>
            <a:off x="3324651" y="138048"/>
            <a:ext cx="55426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400" b="1" i="0" u="none" strike="noStrike" spc="0" baseline="0">
                <a:solidFill>
                  <a:srgbClr val="666666"/>
                </a:solidFill>
              </a:defRPr>
            </a:lvl1pPr>
          </a:lstStyle>
          <a:p>
            <a:r>
              <a:rPr lang="es-ES" dirty="0"/>
              <a:t>Ministerio de TIC </a:t>
            </a:r>
          </a:p>
          <a:p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31 De Diciembre De 2023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ES" sz="14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E66C1C3-058F-439F-605E-18FED28B5BE8}"/>
              </a:ext>
            </a:extLst>
          </p:cNvPr>
          <p:cNvSpPr txBox="1"/>
          <p:nvPr/>
        </p:nvSpPr>
        <p:spPr>
          <a:xfrm>
            <a:off x="9522949" y="957117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D466EDF-7F33-8B17-9CBE-1766F79E5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41" y="1217215"/>
            <a:ext cx="11177516" cy="505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56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021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373AE9E-C32C-66E1-4247-805E1B650D11}"/>
              </a:ext>
            </a:extLst>
          </p:cNvPr>
          <p:cNvSpPr/>
          <p:nvPr/>
        </p:nvSpPr>
        <p:spPr>
          <a:xfrm>
            <a:off x="9144" y="2844353"/>
            <a:ext cx="12192000" cy="384356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CO" dirty="0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7D4D0B50-971A-BC33-AC3E-400EF0D291B4}"/>
              </a:ext>
            </a:extLst>
          </p:cNvPr>
          <p:cNvSpPr/>
          <p:nvPr/>
        </p:nvSpPr>
        <p:spPr>
          <a:xfrm>
            <a:off x="1122817" y="1824143"/>
            <a:ext cx="1224643" cy="1224643"/>
          </a:xfrm>
          <a:prstGeom prst="ellipse">
            <a:avLst/>
          </a:prstGeom>
          <a:solidFill>
            <a:srgbClr val="E8A043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F342F4D-1007-92D3-F82D-F9611531A33B}"/>
              </a:ext>
            </a:extLst>
          </p:cNvPr>
          <p:cNvSpPr txBox="1"/>
          <p:nvPr/>
        </p:nvSpPr>
        <p:spPr>
          <a:xfrm>
            <a:off x="235738" y="3744469"/>
            <a:ext cx="29988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1000" dirty="0">
                <a:solidFill>
                  <a:srgbClr val="E8A043"/>
                </a:solidFill>
              </a:rPr>
              <a:t>Mediante el art. 34 de la Ley 1341 de 2009, modificado por el art. 21 de la Ley 1978 de 2019, se crea el Fondo Único de TIC.</a:t>
            </a:r>
          </a:p>
          <a:p>
            <a:pPr marL="171450" indent="-171450" algn="just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Unidad Administrativa Especial del orden nacional, .</a:t>
            </a:r>
          </a:p>
          <a:p>
            <a:pPr marL="171450" indent="-171450" algn="just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Dotado de personería jurídica y patrimonio propio, adscrita al Ministerio de TIC.</a:t>
            </a:r>
          </a:p>
          <a:p>
            <a:pPr marL="171450" indent="-171450" algn="just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Integrado como una cuenta especial con los recursos del FONTV de que trataba la Ley 1507 de 2012 y los recursos del FONTIC.</a:t>
            </a:r>
            <a:endParaRPr lang="es-CO" sz="1000" b="1" dirty="0">
              <a:solidFill>
                <a:srgbClr val="E8A043"/>
              </a:solidFill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14E09966-C49D-D168-57C2-529CF3060A2C}"/>
              </a:ext>
            </a:extLst>
          </p:cNvPr>
          <p:cNvSpPr/>
          <p:nvPr/>
        </p:nvSpPr>
        <p:spPr>
          <a:xfrm>
            <a:off x="4127478" y="1824143"/>
            <a:ext cx="1224643" cy="122464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0B8F6A0-5677-8CF8-A641-F611E5BCA421}"/>
              </a:ext>
            </a:extLst>
          </p:cNvPr>
          <p:cNvSpPr txBox="1"/>
          <p:nvPr/>
        </p:nvSpPr>
        <p:spPr>
          <a:xfrm>
            <a:off x="2842857" y="472896"/>
            <a:ext cx="6792684" cy="529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sz="3000" b="1" spc="30" dirty="0">
                <a:solidFill>
                  <a:srgbClr val="E8A043"/>
                </a:solidFill>
              </a:rPr>
              <a:t>Fondo Único de TIC</a:t>
            </a:r>
            <a:endParaRPr lang="es-CO" sz="3000" b="1" dirty="0">
              <a:solidFill>
                <a:srgbClr val="E8A043"/>
              </a:solidFill>
            </a:endParaRP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131B587-0846-F985-CBB4-FD1A2DA79C3B}"/>
              </a:ext>
            </a:extLst>
          </p:cNvPr>
          <p:cNvSpPr/>
          <p:nvPr/>
        </p:nvSpPr>
        <p:spPr>
          <a:xfrm>
            <a:off x="7126601" y="1824143"/>
            <a:ext cx="1224643" cy="1224643"/>
          </a:xfrm>
          <a:prstGeom prst="ellipse">
            <a:avLst/>
          </a:prstGeom>
          <a:solidFill>
            <a:srgbClr val="E8A0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2112578F-6795-19B9-6CF5-1501D34BBFEA}"/>
              </a:ext>
            </a:extLst>
          </p:cNvPr>
          <p:cNvSpPr/>
          <p:nvPr/>
        </p:nvSpPr>
        <p:spPr>
          <a:xfrm>
            <a:off x="10016621" y="1824143"/>
            <a:ext cx="1224643" cy="122464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843F11F-8F54-2BFC-A147-2DBA0940DA87}"/>
              </a:ext>
            </a:extLst>
          </p:cNvPr>
          <p:cNvSpPr txBox="1"/>
          <p:nvPr/>
        </p:nvSpPr>
        <p:spPr>
          <a:xfrm>
            <a:off x="3240399" y="3753614"/>
            <a:ext cx="2998800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CO" sz="1000" i="0" dirty="0">
                <a:solidFill>
                  <a:schemeClr val="bg1"/>
                </a:solidFill>
                <a:effectLst/>
              </a:rPr>
              <a:t>S</a:t>
            </a:r>
            <a:r>
              <a:rPr lang="es-CO" sz="1000" dirty="0">
                <a:solidFill>
                  <a:schemeClr val="bg1"/>
                </a:solidFill>
              </a:rPr>
              <a:t>e componen en su mayoría por las contraprestaciones:</a:t>
            </a:r>
          </a:p>
          <a:p>
            <a:pPr marL="171450" indent="-171450" algn="just">
              <a:spcAft>
                <a:spcPts val="600"/>
              </a:spcAft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CO" sz="1000" b="1" u="sng" dirty="0">
                <a:solidFill>
                  <a:srgbClr val="E8A043"/>
                </a:solidFill>
              </a:rPr>
              <a:t>Periódica única</a:t>
            </a:r>
            <a:r>
              <a:rPr lang="es-CO" sz="1000" b="1" dirty="0">
                <a:solidFill>
                  <a:srgbClr val="E8A043"/>
                </a:solidFill>
              </a:rPr>
              <a:t>,</a:t>
            </a:r>
            <a:r>
              <a:rPr lang="es-CO" sz="1000" b="1" dirty="0">
                <a:solidFill>
                  <a:schemeClr val="bg1"/>
                </a:solidFill>
              </a:rPr>
              <a:t> </a:t>
            </a:r>
            <a:r>
              <a:rPr lang="es-CO" sz="1000" dirty="0">
                <a:solidFill>
                  <a:schemeClr val="bg1"/>
                </a:solidFill>
              </a:rPr>
              <a:t>que deben pagar todos los proveedores de redes y servicios de telecomunicaciones.</a:t>
            </a:r>
          </a:p>
          <a:p>
            <a:pPr marL="171450" indent="-171450" algn="just">
              <a:spcAft>
                <a:spcPts val="600"/>
              </a:spcAft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CO" sz="1000" b="1" u="sng" dirty="0">
                <a:solidFill>
                  <a:srgbClr val="E8A043"/>
                </a:solidFill>
              </a:rPr>
              <a:t>Económica</a:t>
            </a:r>
            <a:r>
              <a:rPr lang="es-CO" sz="1000" dirty="0">
                <a:solidFill>
                  <a:schemeClr val="bg1"/>
                </a:solidFill>
              </a:rPr>
              <a:t>, que pagan los titulares de permisos para el uso del espectro radioeléctrico, entre otros conceptos (</a:t>
            </a:r>
            <a:r>
              <a:rPr lang="es-MX" sz="1000" dirty="0">
                <a:solidFill>
                  <a:schemeClr val="bg1"/>
                </a:solidFill>
              </a:rPr>
              <a:t>art. 36 y 37 de la Ley 1341 de 2009, modificados art. 23 y 24 de la Ley 1978 de 2019).</a:t>
            </a:r>
          </a:p>
          <a:p>
            <a:pPr marL="171450" indent="-171450" algn="just">
              <a:spcAft>
                <a:spcPts val="600"/>
              </a:spcAft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chemeClr val="bg1"/>
                </a:solidFill>
              </a:rPr>
              <a:t>Los que se destinen en el presupuesto nacional, los cuales deberán ser crecientes para garantizar el acceso y servicio universal, a las TIC y el fortalecimiento de la televisión pública.</a:t>
            </a:r>
            <a:endParaRPr lang="es-CO" sz="1000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CBAC845-BD03-FFEB-BD23-0A9E3C787EEF}"/>
              </a:ext>
            </a:extLst>
          </p:cNvPr>
          <p:cNvSpPr txBox="1"/>
          <p:nvPr/>
        </p:nvSpPr>
        <p:spPr>
          <a:xfrm>
            <a:off x="6239732" y="3594118"/>
            <a:ext cx="2998381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CO" sz="1000" dirty="0">
                <a:solidFill>
                  <a:srgbClr val="E8A043"/>
                </a:solidFill>
              </a:rPr>
              <a:t>El art. 22 de la Ley 1978 de 2019 establece las 22 funciones del Fondo, </a:t>
            </a:r>
            <a:r>
              <a:rPr lang="es-MX" sz="1000" dirty="0">
                <a:solidFill>
                  <a:srgbClr val="E8A043"/>
                </a:solidFill>
              </a:rPr>
              <a:t>dentro de las que se incluyen:</a:t>
            </a:r>
          </a:p>
          <a:p>
            <a:pPr marL="285750" indent="-285750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Financiar los planes, programas y proyectos para facilitar prioritariamente el acceso universal y el servicio universal de todos los habitantes del territorio nacional a las TIC.</a:t>
            </a:r>
          </a:p>
          <a:p>
            <a:pPr marL="285750" indent="-285750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Garantizar el fortalecimiento de la televisión pública, la promoción de los contenidos multiplataforma de interés público y cultural.</a:t>
            </a:r>
          </a:p>
          <a:p>
            <a:pPr marL="285750" indent="-285750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Apropiación social y productiva de las TIC.</a:t>
            </a:r>
          </a:p>
          <a:p>
            <a:pPr marL="285750" indent="-285750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Apoyar las actividades del Ministerio de TIC y la ANE, el mejoramiento de su capacidad administrativa, técnica y operativa para el cumplimiento de sus funciones.</a:t>
            </a:r>
            <a:endParaRPr lang="es-CO" sz="1000" dirty="0">
              <a:solidFill>
                <a:srgbClr val="E8A043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39F0059-551B-2784-7896-54E22A8DB8E3}"/>
              </a:ext>
            </a:extLst>
          </p:cNvPr>
          <p:cNvSpPr txBox="1"/>
          <p:nvPr/>
        </p:nvSpPr>
        <p:spPr>
          <a:xfrm>
            <a:off x="9278942" y="3744469"/>
            <a:ext cx="270000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1000" dirty="0">
                <a:solidFill>
                  <a:schemeClr val="bg1"/>
                </a:solidFill>
              </a:rPr>
              <a:t>El Fondo debe cumplir con lo establecido en la Ley 2294 de 2023 la cual ordena en sus </a:t>
            </a:r>
            <a:r>
              <a:rPr lang="es-CO" sz="1000" b="1" dirty="0">
                <a:solidFill>
                  <a:srgbClr val="E8A043"/>
                </a:solidFill>
              </a:rPr>
              <a:t>art. 142, 143, 144 y 145</a:t>
            </a:r>
            <a:r>
              <a:rPr lang="es-CO" sz="1000" b="1" dirty="0">
                <a:solidFill>
                  <a:schemeClr val="bg1"/>
                </a:solidFill>
              </a:rPr>
              <a:t> </a:t>
            </a:r>
            <a:r>
              <a:rPr lang="es-CO" sz="1000" dirty="0">
                <a:solidFill>
                  <a:schemeClr val="bg1"/>
                </a:solidFill>
              </a:rPr>
              <a:t>una serie de medidas para :</a:t>
            </a:r>
          </a:p>
          <a:p>
            <a:pPr marL="171450" indent="-171450" algn="just">
              <a:spcBef>
                <a:spcPts val="600"/>
              </a:spcBef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CO" sz="1000" dirty="0">
                <a:solidFill>
                  <a:schemeClr val="bg1"/>
                </a:solidFill>
              </a:rPr>
              <a:t>Fortalecer el sector TIC.</a:t>
            </a:r>
          </a:p>
          <a:p>
            <a:pPr marL="171450" indent="-171450" algn="just">
              <a:spcBef>
                <a:spcPts val="600"/>
              </a:spcBef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CO" sz="1000" dirty="0">
                <a:solidFill>
                  <a:schemeClr val="bg1"/>
                </a:solidFill>
              </a:rPr>
              <a:t>Promover la conectividad digital como un generador de oportunidades, riqueza, igualdad y productividad.</a:t>
            </a:r>
          </a:p>
          <a:p>
            <a:pPr marL="171450" indent="-171450" algn="just">
              <a:spcBef>
                <a:spcPts val="600"/>
              </a:spcBef>
              <a:buClr>
                <a:srgbClr val="E8A043"/>
              </a:buClr>
              <a:buFont typeface="Wingdings" panose="05000000000000000000" pitchFamily="2" charset="2"/>
              <a:buChar char="ü"/>
            </a:pPr>
            <a:endParaRPr lang="es-CO" sz="1000" dirty="0">
              <a:solidFill>
                <a:schemeClr val="bg1"/>
              </a:solidFill>
            </a:endParaRPr>
          </a:p>
          <a:p>
            <a:pPr algn="just"/>
            <a:endParaRPr lang="es-CO" sz="1000" dirty="0">
              <a:solidFill>
                <a:schemeClr val="bg1"/>
              </a:solidFill>
            </a:endParaRPr>
          </a:p>
        </p:txBody>
      </p:sp>
      <p:pic>
        <p:nvPicPr>
          <p:cNvPr id="23" name="Gráfico 22">
            <a:extLst>
              <a:ext uri="{FF2B5EF4-FFF2-40B4-BE49-F238E27FC236}">
                <a16:creationId xmlns:a16="http://schemas.microsoft.com/office/drawing/2014/main" id="{8B29D0AC-6E12-637E-A422-36D46F433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49866" y="2051192"/>
            <a:ext cx="770544" cy="770544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4BCE0959-18B9-50CE-50DF-885F5147D287}"/>
              </a:ext>
            </a:extLst>
          </p:cNvPr>
          <p:cNvSpPr txBox="1"/>
          <p:nvPr/>
        </p:nvSpPr>
        <p:spPr>
          <a:xfrm>
            <a:off x="1245685" y="3267050"/>
            <a:ext cx="978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rgbClr val="E8A043"/>
                </a:solidFill>
              </a:rPr>
              <a:t>Creación</a:t>
            </a:r>
            <a:endParaRPr lang="es-CO" sz="1400" dirty="0">
              <a:solidFill>
                <a:srgbClr val="E8A043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5E63ADE-9D22-2930-1086-81D14C1B7965}"/>
              </a:ext>
            </a:extLst>
          </p:cNvPr>
          <p:cNvSpPr txBox="1"/>
          <p:nvPr/>
        </p:nvSpPr>
        <p:spPr>
          <a:xfrm>
            <a:off x="4188911" y="3276193"/>
            <a:ext cx="11017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>
                    <a:lumMod val="85000"/>
                  </a:schemeClr>
                </a:solidFill>
              </a:rPr>
              <a:t>Recursos</a:t>
            </a:r>
            <a:endParaRPr lang="es-CO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04992AC-1781-0017-C3A1-4EA9956B7EB0}"/>
              </a:ext>
            </a:extLst>
          </p:cNvPr>
          <p:cNvSpPr txBox="1"/>
          <p:nvPr/>
        </p:nvSpPr>
        <p:spPr>
          <a:xfrm>
            <a:off x="7188034" y="3261433"/>
            <a:ext cx="11017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rgbClr val="E8A043"/>
                </a:solidFill>
              </a:rPr>
              <a:t>Funciones</a:t>
            </a:r>
            <a:endParaRPr lang="es-CO" sz="1400" dirty="0">
              <a:solidFill>
                <a:srgbClr val="E8A043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B438105-3FEB-35E7-74DB-3DDA16CFF2B6}"/>
              </a:ext>
            </a:extLst>
          </p:cNvPr>
          <p:cNvSpPr txBox="1"/>
          <p:nvPr/>
        </p:nvSpPr>
        <p:spPr>
          <a:xfrm>
            <a:off x="9825397" y="3253589"/>
            <a:ext cx="16070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>
                    <a:lumMod val="85000"/>
                  </a:schemeClr>
                </a:solidFill>
              </a:rPr>
              <a:t>PND 2022-2026</a:t>
            </a:r>
            <a:endParaRPr lang="es-CO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2" name="object 60">
            <a:extLst>
              <a:ext uri="{FF2B5EF4-FFF2-40B4-BE49-F238E27FC236}">
                <a16:creationId xmlns:a16="http://schemas.microsoft.com/office/drawing/2014/main" id="{15BC7180-B2BC-CCC5-A69F-0542C3EBB105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2" name="object 13">
            <a:extLst>
              <a:ext uri="{FF2B5EF4-FFF2-40B4-BE49-F238E27FC236}">
                <a16:creationId xmlns:a16="http://schemas.microsoft.com/office/drawing/2014/main" id="{69B3087F-9A45-FFE4-8D61-1C0E0BD1865A}"/>
              </a:ext>
            </a:extLst>
          </p:cNvPr>
          <p:cNvGrpSpPr/>
          <p:nvPr/>
        </p:nvGrpSpPr>
        <p:grpSpPr>
          <a:xfrm>
            <a:off x="4319694" y="2044854"/>
            <a:ext cx="840211" cy="783221"/>
            <a:chOff x="14744625" y="5791097"/>
            <a:chExt cx="1385570" cy="1291590"/>
          </a:xfrm>
        </p:grpSpPr>
        <p:sp>
          <p:nvSpPr>
            <p:cNvPr id="5" name="object 14">
              <a:extLst>
                <a:ext uri="{FF2B5EF4-FFF2-40B4-BE49-F238E27FC236}">
                  <a16:creationId xmlns:a16="http://schemas.microsoft.com/office/drawing/2014/main" id="{A1B77148-5F2E-6621-4056-0BBECDCA848A}"/>
                </a:ext>
              </a:extLst>
            </p:cNvPr>
            <p:cNvSpPr/>
            <p:nvPr/>
          </p:nvSpPr>
          <p:spPr>
            <a:xfrm>
              <a:off x="14818697" y="6042118"/>
              <a:ext cx="1142365" cy="1040130"/>
            </a:xfrm>
            <a:custGeom>
              <a:avLst/>
              <a:gdLst/>
              <a:ahLst/>
              <a:cxnLst/>
              <a:rect l="l" t="t" r="r" b="b"/>
              <a:pathLst>
                <a:path w="1142365" h="1040129">
                  <a:moveTo>
                    <a:pt x="130959" y="676910"/>
                  </a:moveTo>
                  <a:lnTo>
                    <a:pt x="85614" y="676910"/>
                  </a:lnTo>
                  <a:lnTo>
                    <a:pt x="46075" y="694690"/>
                  </a:lnTo>
                  <a:lnTo>
                    <a:pt x="16238" y="725170"/>
                  </a:lnTo>
                  <a:lnTo>
                    <a:pt x="0" y="765810"/>
                  </a:lnTo>
                  <a:lnTo>
                    <a:pt x="1256" y="811530"/>
                  </a:lnTo>
                  <a:lnTo>
                    <a:pt x="34526" y="868680"/>
                  </a:lnTo>
                  <a:lnTo>
                    <a:pt x="94426" y="897890"/>
                  </a:lnTo>
                  <a:lnTo>
                    <a:pt x="136562" y="909320"/>
                  </a:lnTo>
                  <a:lnTo>
                    <a:pt x="178630" y="919480"/>
                  </a:lnTo>
                  <a:lnTo>
                    <a:pt x="220560" y="930910"/>
                  </a:lnTo>
                  <a:lnTo>
                    <a:pt x="262284" y="943610"/>
                  </a:lnTo>
                  <a:lnTo>
                    <a:pt x="315190" y="958850"/>
                  </a:lnTo>
                  <a:lnTo>
                    <a:pt x="368513" y="970280"/>
                  </a:lnTo>
                  <a:lnTo>
                    <a:pt x="422279" y="979170"/>
                  </a:lnTo>
                  <a:lnTo>
                    <a:pt x="476509" y="986790"/>
                  </a:lnTo>
                  <a:lnTo>
                    <a:pt x="630967" y="998220"/>
                  </a:lnTo>
                  <a:lnTo>
                    <a:pt x="664188" y="1002030"/>
                  </a:lnTo>
                  <a:lnTo>
                    <a:pt x="978357" y="1029970"/>
                  </a:lnTo>
                  <a:lnTo>
                    <a:pt x="1109955" y="1040130"/>
                  </a:lnTo>
                  <a:lnTo>
                    <a:pt x="1122020" y="1038860"/>
                  </a:lnTo>
                  <a:lnTo>
                    <a:pt x="1131817" y="1033780"/>
                  </a:lnTo>
                  <a:lnTo>
                    <a:pt x="1138667" y="1026160"/>
                  </a:lnTo>
                  <a:lnTo>
                    <a:pt x="1141891" y="1014730"/>
                  </a:lnTo>
                  <a:lnTo>
                    <a:pt x="1140715" y="1003300"/>
                  </a:lnTo>
                  <a:lnTo>
                    <a:pt x="1135347" y="994410"/>
                  </a:lnTo>
                  <a:lnTo>
                    <a:pt x="1126445" y="986790"/>
                  </a:lnTo>
                  <a:lnTo>
                    <a:pt x="1114667" y="982980"/>
                  </a:lnTo>
                  <a:lnTo>
                    <a:pt x="1105628" y="982980"/>
                  </a:lnTo>
                  <a:lnTo>
                    <a:pt x="1096565" y="981710"/>
                  </a:lnTo>
                  <a:lnTo>
                    <a:pt x="1078417" y="980440"/>
                  </a:lnTo>
                  <a:lnTo>
                    <a:pt x="975665" y="971550"/>
                  </a:lnTo>
                  <a:lnTo>
                    <a:pt x="941416" y="969010"/>
                  </a:lnTo>
                  <a:lnTo>
                    <a:pt x="905167" y="965200"/>
                  </a:lnTo>
                  <a:lnTo>
                    <a:pt x="832674" y="958850"/>
                  </a:lnTo>
                  <a:lnTo>
                    <a:pt x="796425" y="956310"/>
                  </a:lnTo>
                  <a:lnTo>
                    <a:pt x="762856" y="952500"/>
                  </a:lnTo>
                  <a:lnTo>
                    <a:pt x="662136" y="944880"/>
                  </a:lnTo>
                  <a:lnTo>
                    <a:pt x="487618" y="928370"/>
                  </a:lnTo>
                  <a:lnTo>
                    <a:pt x="459397" y="927100"/>
                  </a:lnTo>
                  <a:lnTo>
                    <a:pt x="403194" y="920750"/>
                  </a:lnTo>
                  <a:lnTo>
                    <a:pt x="204873" y="868680"/>
                  </a:lnTo>
                  <a:lnTo>
                    <a:pt x="95661" y="838200"/>
                  </a:lnTo>
                  <a:lnTo>
                    <a:pt x="61836" y="811530"/>
                  </a:lnTo>
                  <a:lnTo>
                    <a:pt x="55735" y="792480"/>
                  </a:lnTo>
                  <a:lnTo>
                    <a:pt x="57956" y="770890"/>
                  </a:lnTo>
                  <a:lnTo>
                    <a:pt x="67894" y="751840"/>
                  </a:lnTo>
                  <a:lnTo>
                    <a:pt x="83583" y="739140"/>
                  </a:lnTo>
                  <a:lnTo>
                    <a:pt x="103717" y="732790"/>
                  </a:lnTo>
                  <a:lnTo>
                    <a:pt x="397433" y="732790"/>
                  </a:lnTo>
                  <a:lnTo>
                    <a:pt x="400908" y="713740"/>
                  </a:lnTo>
                  <a:lnTo>
                    <a:pt x="401760" y="712470"/>
                  </a:lnTo>
                  <a:lnTo>
                    <a:pt x="275938" y="712470"/>
                  </a:lnTo>
                  <a:lnTo>
                    <a:pt x="272902" y="711200"/>
                  </a:lnTo>
                  <a:lnTo>
                    <a:pt x="235234" y="702310"/>
                  </a:lnTo>
                  <a:lnTo>
                    <a:pt x="200547" y="693420"/>
                  </a:lnTo>
                  <a:lnTo>
                    <a:pt x="165810" y="685800"/>
                  </a:lnTo>
                  <a:lnTo>
                    <a:pt x="130959" y="676910"/>
                  </a:lnTo>
                  <a:close/>
                </a:path>
                <a:path w="1142365" h="1040129">
                  <a:moveTo>
                    <a:pt x="397433" y="732790"/>
                  </a:moveTo>
                  <a:lnTo>
                    <a:pt x="103717" y="732790"/>
                  </a:lnTo>
                  <a:lnTo>
                    <a:pt x="126990" y="735330"/>
                  </a:lnTo>
                  <a:lnTo>
                    <a:pt x="181037" y="748030"/>
                  </a:lnTo>
                  <a:lnTo>
                    <a:pt x="351444" y="789940"/>
                  </a:lnTo>
                  <a:lnTo>
                    <a:pt x="357287" y="795020"/>
                  </a:lnTo>
                  <a:lnTo>
                    <a:pt x="362753" y="801370"/>
                  </a:lnTo>
                  <a:lnTo>
                    <a:pt x="380332" y="819150"/>
                  </a:lnTo>
                  <a:lnTo>
                    <a:pt x="400314" y="830580"/>
                  </a:lnTo>
                  <a:lnTo>
                    <a:pt x="422688" y="839470"/>
                  </a:lnTo>
                  <a:lnTo>
                    <a:pt x="447441" y="842010"/>
                  </a:lnTo>
                  <a:lnTo>
                    <a:pt x="628378" y="842010"/>
                  </a:lnTo>
                  <a:lnTo>
                    <a:pt x="635121" y="840740"/>
                  </a:lnTo>
                  <a:lnTo>
                    <a:pt x="646216" y="839470"/>
                  </a:lnTo>
                  <a:lnTo>
                    <a:pt x="655180" y="833120"/>
                  </a:lnTo>
                  <a:lnTo>
                    <a:pt x="661436" y="825500"/>
                  </a:lnTo>
                  <a:lnTo>
                    <a:pt x="664408" y="815340"/>
                  </a:lnTo>
                  <a:lnTo>
                    <a:pt x="663340" y="805180"/>
                  </a:lnTo>
                  <a:lnTo>
                    <a:pt x="658389" y="796290"/>
                  </a:lnTo>
                  <a:lnTo>
                    <a:pt x="650165" y="788670"/>
                  </a:lnTo>
                  <a:lnTo>
                    <a:pt x="639278" y="784860"/>
                  </a:lnTo>
                  <a:lnTo>
                    <a:pt x="633142" y="783590"/>
                  </a:lnTo>
                  <a:lnTo>
                    <a:pt x="447661" y="783590"/>
                  </a:lnTo>
                  <a:lnTo>
                    <a:pt x="426949" y="779780"/>
                  </a:lnTo>
                  <a:lnTo>
                    <a:pt x="410974" y="769620"/>
                  </a:lnTo>
                  <a:lnTo>
                    <a:pt x="400728" y="754380"/>
                  </a:lnTo>
                  <a:lnTo>
                    <a:pt x="397202" y="734060"/>
                  </a:lnTo>
                  <a:lnTo>
                    <a:pt x="397433" y="732790"/>
                  </a:lnTo>
                  <a:close/>
                </a:path>
                <a:path w="1142365" h="1040129">
                  <a:moveTo>
                    <a:pt x="915203" y="684530"/>
                  </a:moveTo>
                  <a:lnTo>
                    <a:pt x="693549" y="684530"/>
                  </a:lnTo>
                  <a:lnTo>
                    <a:pt x="715988" y="685800"/>
                  </a:lnTo>
                  <a:lnTo>
                    <a:pt x="737622" y="690880"/>
                  </a:lnTo>
                  <a:lnTo>
                    <a:pt x="758480" y="697230"/>
                  </a:lnTo>
                  <a:lnTo>
                    <a:pt x="778593" y="707390"/>
                  </a:lnTo>
                  <a:lnTo>
                    <a:pt x="866413" y="758190"/>
                  </a:lnTo>
                  <a:lnTo>
                    <a:pt x="888520" y="768350"/>
                  </a:lnTo>
                  <a:lnTo>
                    <a:pt x="911411" y="777240"/>
                  </a:lnTo>
                  <a:lnTo>
                    <a:pt x="935080" y="783590"/>
                  </a:lnTo>
                  <a:lnTo>
                    <a:pt x="959520" y="787400"/>
                  </a:lnTo>
                  <a:lnTo>
                    <a:pt x="993884" y="789940"/>
                  </a:lnTo>
                  <a:lnTo>
                    <a:pt x="1117274" y="789940"/>
                  </a:lnTo>
                  <a:lnTo>
                    <a:pt x="1126903" y="786130"/>
                  </a:lnTo>
                  <a:lnTo>
                    <a:pt x="1134622" y="779780"/>
                  </a:lnTo>
                  <a:lnTo>
                    <a:pt x="1139894" y="772160"/>
                  </a:lnTo>
                  <a:lnTo>
                    <a:pt x="1142184" y="763270"/>
                  </a:lnTo>
                  <a:lnTo>
                    <a:pt x="1140993" y="753110"/>
                  </a:lnTo>
                  <a:lnTo>
                    <a:pt x="1108594" y="731520"/>
                  </a:lnTo>
                  <a:lnTo>
                    <a:pt x="983069" y="731520"/>
                  </a:lnTo>
                  <a:lnTo>
                    <a:pt x="964106" y="730250"/>
                  </a:lnTo>
                  <a:lnTo>
                    <a:pt x="909898" y="715010"/>
                  </a:lnTo>
                  <a:lnTo>
                    <a:pt x="898778" y="707390"/>
                  </a:lnTo>
                  <a:lnTo>
                    <a:pt x="900371" y="703580"/>
                  </a:lnTo>
                  <a:lnTo>
                    <a:pt x="906254" y="695960"/>
                  </a:lnTo>
                  <a:lnTo>
                    <a:pt x="915203" y="684530"/>
                  </a:lnTo>
                  <a:close/>
                </a:path>
                <a:path w="1142365" h="1040129">
                  <a:moveTo>
                    <a:pt x="470085" y="0"/>
                  </a:moveTo>
                  <a:lnTo>
                    <a:pt x="456090" y="2540"/>
                  </a:lnTo>
                  <a:lnTo>
                    <a:pt x="453933" y="2540"/>
                  </a:lnTo>
                  <a:lnTo>
                    <a:pt x="451797" y="3810"/>
                  </a:lnTo>
                  <a:lnTo>
                    <a:pt x="449682" y="3810"/>
                  </a:lnTo>
                  <a:lnTo>
                    <a:pt x="406448" y="21590"/>
                  </a:lnTo>
                  <a:lnTo>
                    <a:pt x="365946" y="43180"/>
                  </a:lnTo>
                  <a:lnTo>
                    <a:pt x="328175" y="68580"/>
                  </a:lnTo>
                  <a:lnTo>
                    <a:pt x="293136" y="99060"/>
                  </a:lnTo>
                  <a:lnTo>
                    <a:pt x="260829" y="132080"/>
                  </a:lnTo>
                  <a:lnTo>
                    <a:pt x="231265" y="170180"/>
                  </a:lnTo>
                  <a:lnTo>
                    <a:pt x="206648" y="212090"/>
                  </a:lnTo>
                  <a:lnTo>
                    <a:pt x="187024" y="255270"/>
                  </a:lnTo>
                  <a:lnTo>
                    <a:pt x="172443" y="300990"/>
                  </a:lnTo>
                  <a:lnTo>
                    <a:pt x="162952" y="347980"/>
                  </a:lnTo>
                  <a:lnTo>
                    <a:pt x="158599" y="394970"/>
                  </a:lnTo>
                  <a:lnTo>
                    <a:pt x="159432" y="443230"/>
                  </a:lnTo>
                  <a:lnTo>
                    <a:pt x="165499" y="490220"/>
                  </a:lnTo>
                  <a:lnTo>
                    <a:pt x="176849" y="535940"/>
                  </a:lnTo>
                  <a:lnTo>
                    <a:pt x="193527" y="581660"/>
                  </a:lnTo>
                  <a:lnTo>
                    <a:pt x="215584" y="624840"/>
                  </a:lnTo>
                  <a:lnTo>
                    <a:pt x="245292" y="670560"/>
                  </a:lnTo>
                  <a:lnTo>
                    <a:pt x="278933" y="712470"/>
                  </a:lnTo>
                  <a:lnTo>
                    <a:pt x="401760" y="712470"/>
                  </a:lnTo>
                  <a:lnTo>
                    <a:pt x="411137" y="698500"/>
                  </a:lnTo>
                  <a:lnTo>
                    <a:pt x="421083" y="692150"/>
                  </a:lnTo>
                  <a:lnTo>
                    <a:pt x="347182" y="692150"/>
                  </a:lnTo>
                  <a:lnTo>
                    <a:pt x="343381" y="690880"/>
                  </a:lnTo>
                  <a:lnTo>
                    <a:pt x="337800" y="685800"/>
                  </a:lnTo>
                  <a:lnTo>
                    <a:pt x="330039" y="678180"/>
                  </a:lnTo>
                  <a:lnTo>
                    <a:pt x="322629" y="671830"/>
                  </a:lnTo>
                  <a:lnTo>
                    <a:pt x="279556" y="618490"/>
                  </a:lnTo>
                  <a:lnTo>
                    <a:pt x="255981" y="579120"/>
                  </a:lnTo>
                  <a:lnTo>
                    <a:pt x="237773" y="537210"/>
                  </a:lnTo>
                  <a:lnTo>
                    <a:pt x="224956" y="494030"/>
                  </a:lnTo>
                  <a:lnTo>
                    <a:pt x="217557" y="449580"/>
                  </a:lnTo>
                  <a:lnTo>
                    <a:pt x="215599" y="403860"/>
                  </a:lnTo>
                  <a:lnTo>
                    <a:pt x="219108" y="359410"/>
                  </a:lnTo>
                  <a:lnTo>
                    <a:pt x="228109" y="313690"/>
                  </a:lnTo>
                  <a:lnTo>
                    <a:pt x="242627" y="270510"/>
                  </a:lnTo>
                  <a:lnTo>
                    <a:pt x="262687" y="229870"/>
                  </a:lnTo>
                  <a:lnTo>
                    <a:pt x="288315" y="190500"/>
                  </a:lnTo>
                  <a:lnTo>
                    <a:pt x="318682" y="153670"/>
                  </a:lnTo>
                  <a:lnTo>
                    <a:pt x="352475" y="123190"/>
                  </a:lnTo>
                  <a:lnTo>
                    <a:pt x="389638" y="96520"/>
                  </a:lnTo>
                  <a:lnTo>
                    <a:pt x="430118" y="73660"/>
                  </a:lnTo>
                  <a:lnTo>
                    <a:pt x="486220" y="50800"/>
                  </a:lnTo>
                  <a:lnTo>
                    <a:pt x="494319" y="41910"/>
                  </a:lnTo>
                  <a:lnTo>
                    <a:pt x="497910" y="31750"/>
                  </a:lnTo>
                  <a:lnTo>
                    <a:pt x="496749" y="20320"/>
                  </a:lnTo>
                  <a:lnTo>
                    <a:pt x="491070" y="8890"/>
                  </a:lnTo>
                  <a:lnTo>
                    <a:pt x="481964" y="2540"/>
                  </a:lnTo>
                  <a:lnTo>
                    <a:pt x="470085" y="0"/>
                  </a:lnTo>
                  <a:close/>
                </a:path>
                <a:path w="1142365" h="1040129">
                  <a:moveTo>
                    <a:pt x="590887" y="101600"/>
                  </a:moveTo>
                  <a:lnTo>
                    <a:pt x="544998" y="105410"/>
                  </a:lnTo>
                  <a:lnTo>
                    <a:pt x="498639" y="114300"/>
                  </a:lnTo>
                  <a:lnTo>
                    <a:pt x="455744" y="130810"/>
                  </a:lnTo>
                  <a:lnTo>
                    <a:pt x="416655" y="152400"/>
                  </a:lnTo>
                  <a:lnTo>
                    <a:pt x="381710" y="180340"/>
                  </a:lnTo>
                  <a:lnTo>
                    <a:pt x="351248" y="210820"/>
                  </a:lnTo>
                  <a:lnTo>
                    <a:pt x="325609" y="246380"/>
                  </a:lnTo>
                  <a:lnTo>
                    <a:pt x="305133" y="284480"/>
                  </a:lnTo>
                  <a:lnTo>
                    <a:pt x="290158" y="325120"/>
                  </a:lnTo>
                  <a:lnTo>
                    <a:pt x="281024" y="368300"/>
                  </a:lnTo>
                  <a:lnTo>
                    <a:pt x="278070" y="412750"/>
                  </a:lnTo>
                  <a:lnTo>
                    <a:pt x="281637" y="457200"/>
                  </a:lnTo>
                  <a:lnTo>
                    <a:pt x="292062" y="501650"/>
                  </a:lnTo>
                  <a:lnTo>
                    <a:pt x="309686" y="546100"/>
                  </a:lnTo>
                  <a:lnTo>
                    <a:pt x="339142" y="594360"/>
                  </a:lnTo>
                  <a:lnTo>
                    <a:pt x="380501" y="640080"/>
                  </a:lnTo>
                  <a:lnTo>
                    <a:pt x="388029" y="642620"/>
                  </a:lnTo>
                  <a:lnTo>
                    <a:pt x="379286" y="650240"/>
                  </a:lnTo>
                  <a:lnTo>
                    <a:pt x="351203" y="683260"/>
                  </a:lnTo>
                  <a:lnTo>
                    <a:pt x="347182" y="692150"/>
                  </a:lnTo>
                  <a:lnTo>
                    <a:pt x="421083" y="692150"/>
                  </a:lnTo>
                  <a:lnTo>
                    <a:pt x="427050" y="688340"/>
                  </a:lnTo>
                  <a:lnTo>
                    <a:pt x="447808" y="684530"/>
                  </a:lnTo>
                  <a:lnTo>
                    <a:pt x="915203" y="684530"/>
                  </a:lnTo>
                  <a:lnTo>
                    <a:pt x="920175" y="678180"/>
                  </a:lnTo>
                  <a:lnTo>
                    <a:pt x="841534" y="678180"/>
                  </a:lnTo>
                  <a:lnTo>
                    <a:pt x="833817" y="673100"/>
                  </a:lnTo>
                  <a:lnTo>
                    <a:pt x="824911" y="666750"/>
                  </a:lnTo>
                  <a:lnTo>
                    <a:pt x="806585" y="656590"/>
                  </a:lnTo>
                  <a:lnTo>
                    <a:pt x="797232" y="652780"/>
                  </a:lnTo>
                  <a:lnTo>
                    <a:pt x="788363" y="647700"/>
                  </a:lnTo>
                  <a:lnTo>
                    <a:pt x="786813" y="646430"/>
                  </a:lnTo>
                  <a:lnTo>
                    <a:pt x="794980" y="637540"/>
                  </a:lnTo>
                  <a:lnTo>
                    <a:pt x="804576" y="627380"/>
                  </a:lnTo>
                  <a:lnTo>
                    <a:pt x="474425" y="627380"/>
                  </a:lnTo>
                  <a:lnTo>
                    <a:pt x="410101" y="589280"/>
                  </a:lnTo>
                  <a:lnTo>
                    <a:pt x="382386" y="556260"/>
                  </a:lnTo>
                  <a:lnTo>
                    <a:pt x="361158" y="520700"/>
                  </a:lnTo>
                  <a:lnTo>
                    <a:pt x="346389" y="482600"/>
                  </a:lnTo>
                  <a:lnTo>
                    <a:pt x="338054" y="443230"/>
                  </a:lnTo>
                  <a:lnTo>
                    <a:pt x="336124" y="402590"/>
                  </a:lnTo>
                  <a:lnTo>
                    <a:pt x="340572" y="361950"/>
                  </a:lnTo>
                  <a:lnTo>
                    <a:pt x="351372" y="323850"/>
                  </a:lnTo>
                  <a:lnTo>
                    <a:pt x="368495" y="285750"/>
                  </a:lnTo>
                  <a:lnTo>
                    <a:pt x="391915" y="251460"/>
                  </a:lnTo>
                  <a:lnTo>
                    <a:pt x="421604" y="220980"/>
                  </a:lnTo>
                  <a:lnTo>
                    <a:pt x="457535" y="195580"/>
                  </a:lnTo>
                  <a:lnTo>
                    <a:pt x="500852" y="173990"/>
                  </a:lnTo>
                  <a:lnTo>
                    <a:pt x="545366" y="162560"/>
                  </a:lnTo>
                  <a:lnTo>
                    <a:pt x="590078" y="158750"/>
                  </a:lnTo>
                  <a:lnTo>
                    <a:pt x="764991" y="158750"/>
                  </a:lnTo>
                  <a:lnTo>
                    <a:pt x="756818" y="152400"/>
                  </a:lnTo>
                  <a:lnTo>
                    <a:pt x="719079" y="132080"/>
                  </a:lnTo>
                  <a:lnTo>
                    <a:pt x="678477" y="115570"/>
                  </a:lnTo>
                  <a:lnTo>
                    <a:pt x="635563" y="105410"/>
                  </a:lnTo>
                  <a:lnTo>
                    <a:pt x="590887" y="101600"/>
                  </a:lnTo>
                  <a:close/>
                </a:path>
                <a:path w="1142365" h="1040129">
                  <a:moveTo>
                    <a:pt x="702968" y="0"/>
                  </a:moveTo>
                  <a:lnTo>
                    <a:pt x="691575" y="2540"/>
                  </a:lnTo>
                  <a:lnTo>
                    <a:pt x="682719" y="8890"/>
                  </a:lnTo>
                  <a:lnTo>
                    <a:pt x="676837" y="19050"/>
                  </a:lnTo>
                  <a:lnTo>
                    <a:pt x="675264" y="30480"/>
                  </a:lnTo>
                  <a:lnTo>
                    <a:pt x="678590" y="41910"/>
                  </a:lnTo>
                  <a:lnTo>
                    <a:pt x="686516" y="49530"/>
                  </a:lnTo>
                  <a:lnTo>
                    <a:pt x="698742" y="55880"/>
                  </a:lnTo>
                  <a:lnTo>
                    <a:pt x="742524" y="73660"/>
                  </a:lnTo>
                  <a:lnTo>
                    <a:pt x="783321" y="95250"/>
                  </a:lnTo>
                  <a:lnTo>
                    <a:pt x="820898" y="121920"/>
                  </a:lnTo>
                  <a:lnTo>
                    <a:pt x="855020" y="153670"/>
                  </a:lnTo>
                  <a:lnTo>
                    <a:pt x="887816" y="193040"/>
                  </a:lnTo>
                  <a:lnTo>
                    <a:pt x="914369" y="234950"/>
                  </a:lnTo>
                  <a:lnTo>
                    <a:pt x="934651" y="278130"/>
                  </a:lnTo>
                  <a:lnTo>
                    <a:pt x="948637" y="323850"/>
                  </a:lnTo>
                  <a:lnTo>
                    <a:pt x="956299" y="372110"/>
                  </a:lnTo>
                  <a:lnTo>
                    <a:pt x="957403" y="412750"/>
                  </a:lnTo>
                  <a:lnTo>
                    <a:pt x="957487" y="421640"/>
                  </a:lnTo>
                  <a:lnTo>
                    <a:pt x="952546" y="472440"/>
                  </a:lnTo>
                  <a:lnTo>
                    <a:pt x="942616" y="516890"/>
                  </a:lnTo>
                  <a:lnTo>
                    <a:pt x="927467" y="558800"/>
                  </a:lnTo>
                  <a:lnTo>
                    <a:pt x="907252" y="598170"/>
                  </a:lnTo>
                  <a:lnTo>
                    <a:pt x="882123" y="635000"/>
                  </a:lnTo>
                  <a:lnTo>
                    <a:pt x="852235" y="670560"/>
                  </a:lnTo>
                  <a:lnTo>
                    <a:pt x="841534" y="678180"/>
                  </a:lnTo>
                  <a:lnTo>
                    <a:pt x="920175" y="678180"/>
                  </a:lnTo>
                  <a:lnTo>
                    <a:pt x="966084" y="610870"/>
                  </a:lnTo>
                  <a:lnTo>
                    <a:pt x="987264" y="565150"/>
                  </a:lnTo>
                  <a:lnTo>
                    <a:pt x="1002569" y="516890"/>
                  </a:lnTo>
                  <a:lnTo>
                    <a:pt x="1011957" y="468630"/>
                  </a:lnTo>
                  <a:lnTo>
                    <a:pt x="1015390" y="416560"/>
                  </a:lnTo>
                  <a:lnTo>
                    <a:pt x="1012827" y="364490"/>
                  </a:lnTo>
                  <a:lnTo>
                    <a:pt x="1005213" y="316230"/>
                  </a:lnTo>
                  <a:lnTo>
                    <a:pt x="992675" y="270510"/>
                  </a:lnTo>
                  <a:lnTo>
                    <a:pt x="975295" y="227330"/>
                  </a:lnTo>
                  <a:lnTo>
                    <a:pt x="953153" y="186690"/>
                  </a:lnTo>
                  <a:lnTo>
                    <a:pt x="926332" y="148590"/>
                  </a:lnTo>
                  <a:lnTo>
                    <a:pt x="894914" y="113030"/>
                  </a:lnTo>
                  <a:lnTo>
                    <a:pt x="858978" y="80010"/>
                  </a:lnTo>
                  <a:lnTo>
                    <a:pt x="826288" y="54610"/>
                  </a:lnTo>
                  <a:lnTo>
                    <a:pt x="791622" y="34290"/>
                  </a:lnTo>
                  <a:lnTo>
                    <a:pt x="755004" y="16510"/>
                  </a:lnTo>
                  <a:lnTo>
                    <a:pt x="716459" y="2540"/>
                  </a:lnTo>
                  <a:lnTo>
                    <a:pt x="702968" y="0"/>
                  </a:lnTo>
                  <a:close/>
                </a:path>
                <a:path w="1142365" h="1040129">
                  <a:moveTo>
                    <a:pt x="586421" y="626110"/>
                  </a:moveTo>
                  <a:lnTo>
                    <a:pt x="502417" y="626110"/>
                  </a:lnTo>
                  <a:lnTo>
                    <a:pt x="474425" y="627380"/>
                  </a:lnTo>
                  <a:lnTo>
                    <a:pt x="586421" y="627380"/>
                  </a:lnTo>
                  <a:lnTo>
                    <a:pt x="586421" y="626110"/>
                  </a:lnTo>
                  <a:close/>
                </a:path>
                <a:path w="1142365" h="1040129">
                  <a:moveTo>
                    <a:pt x="673459" y="626110"/>
                  </a:moveTo>
                  <a:lnTo>
                    <a:pt x="644446" y="626110"/>
                  </a:lnTo>
                  <a:lnTo>
                    <a:pt x="586421" y="627380"/>
                  </a:lnTo>
                  <a:lnTo>
                    <a:pt x="702470" y="627380"/>
                  </a:lnTo>
                  <a:lnTo>
                    <a:pt x="673459" y="626110"/>
                  </a:lnTo>
                  <a:close/>
                </a:path>
                <a:path w="1142365" h="1040129">
                  <a:moveTo>
                    <a:pt x="764991" y="158750"/>
                  </a:moveTo>
                  <a:lnTo>
                    <a:pt x="590078" y="158750"/>
                  </a:lnTo>
                  <a:lnTo>
                    <a:pt x="633994" y="163830"/>
                  </a:lnTo>
                  <a:lnTo>
                    <a:pt x="676115" y="175260"/>
                  </a:lnTo>
                  <a:lnTo>
                    <a:pt x="715446" y="194310"/>
                  </a:lnTo>
                  <a:lnTo>
                    <a:pt x="750989" y="219710"/>
                  </a:lnTo>
                  <a:lnTo>
                    <a:pt x="781748" y="251460"/>
                  </a:lnTo>
                  <a:lnTo>
                    <a:pt x="806727" y="288290"/>
                  </a:lnTo>
                  <a:lnTo>
                    <a:pt x="824929" y="331470"/>
                  </a:lnTo>
                  <a:lnTo>
                    <a:pt x="835356" y="378460"/>
                  </a:lnTo>
                  <a:lnTo>
                    <a:pt x="837470" y="426720"/>
                  </a:lnTo>
                  <a:lnTo>
                    <a:pt x="831151" y="472440"/>
                  </a:lnTo>
                  <a:lnTo>
                    <a:pt x="816582" y="514350"/>
                  </a:lnTo>
                  <a:lnTo>
                    <a:pt x="793946" y="553720"/>
                  </a:lnTo>
                  <a:lnTo>
                    <a:pt x="763429" y="589280"/>
                  </a:lnTo>
                  <a:lnTo>
                    <a:pt x="725213" y="619760"/>
                  </a:lnTo>
                  <a:lnTo>
                    <a:pt x="711004" y="627380"/>
                  </a:lnTo>
                  <a:lnTo>
                    <a:pt x="804576" y="627380"/>
                  </a:lnTo>
                  <a:lnTo>
                    <a:pt x="857259" y="558800"/>
                  </a:lnTo>
                  <a:lnTo>
                    <a:pt x="877365" y="515620"/>
                  </a:lnTo>
                  <a:lnTo>
                    <a:pt x="889978" y="469900"/>
                  </a:lnTo>
                  <a:lnTo>
                    <a:pt x="894993" y="421640"/>
                  </a:lnTo>
                  <a:lnTo>
                    <a:pt x="892307" y="369570"/>
                  </a:lnTo>
                  <a:lnTo>
                    <a:pt x="883304" y="325120"/>
                  </a:lnTo>
                  <a:lnTo>
                    <a:pt x="868136" y="283210"/>
                  </a:lnTo>
                  <a:lnTo>
                    <a:pt x="847353" y="245110"/>
                  </a:lnTo>
                  <a:lnTo>
                    <a:pt x="821505" y="209550"/>
                  </a:lnTo>
                  <a:lnTo>
                    <a:pt x="791143" y="179070"/>
                  </a:lnTo>
                  <a:lnTo>
                    <a:pt x="764991" y="158750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7" name="object 15">
              <a:extLst>
                <a:ext uri="{FF2B5EF4-FFF2-40B4-BE49-F238E27FC236}">
                  <a16:creationId xmlns:a16="http://schemas.microsoft.com/office/drawing/2014/main" id="{28EABAA2-2671-DB25-A8B3-E5DDB5068653}"/>
                </a:ext>
              </a:extLst>
            </p:cNvPr>
            <p:cNvSpPr/>
            <p:nvPr/>
          </p:nvSpPr>
          <p:spPr>
            <a:xfrm>
              <a:off x="14744625" y="5791097"/>
              <a:ext cx="1385570" cy="910590"/>
            </a:xfrm>
            <a:custGeom>
              <a:avLst/>
              <a:gdLst/>
              <a:ahLst/>
              <a:cxnLst/>
              <a:rect l="l" t="t" r="r" b="b"/>
              <a:pathLst>
                <a:path w="1385569" h="910590">
                  <a:moveTo>
                    <a:pt x="660952" y="0"/>
                  </a:moveTo>
                  <a:lnTo>
                    <a:pt x="609233" y="2380"/>
                  </a:lnTo>
                  <a:lnTo>
                    <a:pt x="556327" y="8438"/>
                  </a:lnTo>
                  <a:lnTo>
                    <a:pt x="507324" y="17488"/>
                  </a:lnTo>
                  <a:lnTo>
                    <a:pt x="460083" y="29885"/>
                  </a:lnTo>
                  <a:lnTo>
                    <a:pt x="414620" y="45589"/>
                  </a:lnTo>
                  <a:lnTo>
                    <a:pt x="370954" y="64558"/>
                  </a:lnTo>
                  <a:lnTo>
                    <a:pt x="329102" y="86753"/>
                  </a:lnTo>
                  <a:lnTo>
                    <a:pt x="289081" y="112133"/>
                  </a:lnTo>
                  <a:lnTo>
                    <a:pt x="250910" y="140658"/>
                  </a:lnTo>
                  <a:lnTo>
                    <a:pt x="214606" y="172286"/>
                  </a:lnTo>
                  <a:lnTo>
                    <a:pt x="180186" y="206978"/>
                  </a:lnTo>
                  <a:lnTo>
                    <a:pt x="147669" y="244692"/>
                  </a:lnTo>
                  <a:lnTo>
                    <a:pt x="116808" y="285811"/>
                  </a:lnTo>
                  <a:lnTo>
                    <a:pt x="89625" y="327882"/>
                  </a:lnTo>
                  <a:lnTo>
                    <a:pt x="66091" y="370888"/>
                  </a:lnTo>
                  <a:lnTo>
                    <a:pt x="46179" y="414815"/>
                  </a:lnTo>
                  <a:lnTo>
                    <a:pt x="29863" y="459646"/>
                  </a:lnTo>
                  <a:lnTo>
                    <a:pt x="17114" y="505366"/>
                  </a:lnTo>
                  <a:lnTo>
                    <a:pt x="7905" y="551959"/>
                  </a:lnTo>
                  <a:lnTo>
                    <a:pt x="2210" y="599409"/>
                  </a:lnTo>
                  <a:lnTo>
                    <a:pt x="0" y="647699"/>
                  </a:lnTo>
                  <a:lnTo>
                    <a:pt x="1247" y="696816"/>
                  </a:lnTo>
                  <a:lnTo>
                    <a:pt x="5926" y="746741"/>
                  </a:lnTo>
                  <a:lnTo>
                    <a:pt x="14008" y="797461"/>
                  </a:lnTo>
                  <a:lnTo>
                    <a:pt x="25466" y="844635"/>
                  </a:lnTo>
                  <a:lnTo>
                    <a:pt x="41117" y="890599"/>
                  </a:lnTo>
                  <a:lnTo>
                    <a:pt x="63195" y="910137"/>
                  </a:lnTo>
                  <a:lnTo>
                    <a:pt x="72834" y="910075"/>
                  </a:lnTo>
                  <a:lnTo>
                    <a:pt x="96759" y="875992"/>
                  </a:lnTo>
                  <a:lnTo>
                    <a:pt x="94383" y="870118"/>
                  </a:lnTo>
                  <a:lnTo>
                    <a:pt x="92288" y="864202"/>
                  </a:lnTo>
                  <a:lnTo>
                    <a:pt x="76711" y="813528"/>
                  </a:lnTo>
                  <a:lnTo>
                    <a:pt x="65583" y="762466"/>
                  </a:lnTo>
                  <a:lnTo>
                    <a:pt x="58970" y="711034"/>
                  </a:lnTo>
                  <a:lnTo>
                    <a:pt x="56940" y="659250"/>
                  </a:lnTo>
                  <a:lnTo>
                    <a:pt x="59560" y="607130"/>
                  </a:lnTo>
                  <a:lnTo>
                    <a:pt x="66897" y="554693"/>
                  </a:lnTo>
                  <a:lnTo>
                    <a:pt x="77684" y="506045"/>
                  </a:lnTo>
                  <a:lnTo>
                    <a:pt x="91651" y="459559"/>
                  </a:lnTo>
                  <a:lnTo>
                    <a:pt x="108779" y="415241"/>
                  </a:lnTo>
                  <a:lnTo>
                    <a:pt x="129050" y="373094"/>
                  </a:lnTo>
                  <a:lnTo>
                    <a:pt x="152446" y="333121"/>
                  </a:lnTo>
                  <a:lnTo>
                    <a:pt x="178949" y="295328"/>
                  </a:lnTo>
                  <a:lnTo>
                    <a:pt x="208541" y="259717"/>
                  </a:lnTo>
                  <a:lnTo>
                    <a:pt x="241204" y="226292"/>
                  </a:lnTo>
                  <a:lnTo>
                    <a:pt x="276921" y="195058"/>
                  </a:lnTo>
                  <a:lnTo>
                    <a:pt x="315673" y="166019"/>
                  </a:lnTo>
                  <a:lnTo>
                    <a:pt x="357443" y="139177"/>
                  </a:lnTo>
                  <a:lnTo>
                    <a:pt x="404639" y="113774"/>
                  </a:lnTo>
                  <a:lnTo>
                    <a:pt x="452842" y="93072"/>
                  </a:lnTo>
                  <a:lnTo>
                    <a:pt x="502001" y="77040"/>
                  </a:lnTo>
                  <a:lnTo>
                    <a:pt x="552064" y="65647"/>
                  </a:lnTo>
                  <a:lnTo>
                    <a:pt x="602978" y="58859"/>
                  </a:lnTo>
                  <a:lnTo>
                    <a:pt x="654691" y="56647"/>
                  </a:lnTo>
                  <a:lnTo>
                    <a:pt x="707153" y="58977"/>
                  </a:lnTo>
                  <a:lnTo>
                    <a:pt x="760310" y="65818"/>
                  </a:lnTo>
                  <a:lnTo>
                    <a:pt x="809234" y="75958"/>
                  </a:lnTo>
                  <a:lnTo>
                    <a:pt x="856004" y="89368"/>
                  </a:lnTo>
                  <a:lnTo>
                    <a:pt x="900619" y="106022"/>
                  </a:lnTo>
                  <a:lnTo>
                    <a:pt x="943078" y="125891"/>
                  </a:lnTo>
                  <a:lnTo>
                    <a:pt x="983381" y="148949"/>
                  </a:lnTo>
                  <a:lnTo>
                    <a:pt x="1021525" y="175168"/>
                  </a:lnTo>
                  <a:lnTo>
                    <a:pt x="1057510" y="204521"/>
                  </a:lnTo>
                  <a:lnTo>
                    <a:pt x="1091335" y="236981"/>
                  </a:lnTo>
                  <a:lnTo>
                    <a:pt x="1122998" y="272521"/>
                  </a:lnTo>
                  <a:lnTo>
                    <a:pt x="1152499" y="311113"/>
                  </a:lnTo>
                  <a:lnTo>
                    <a:pt x="1179836" y="352731"/>
                  </a:lnTo>
                  <a:lnTo>
                    <a:pt x="1205167" y="398709"/>
                  </a:lnTo>
                  <a:lnTo>
                    <a:pt x="1225888" y="445726"/>
                  </a:lnTo>
                  <a:lnTo>
                    <a:pt x="1242089" y="493735"/>
                  </a:lnTo>
                  <a:lnTo>
                    <a:pt x="1253863" y="542690"/>
                  </a:lnTo>
                  <a:lnTo>
                    <a:pt x="1261301" y="592542"/>
                  </a:lnTo>
                  <a:lnTo>
                    <a:pt x="1264495" y="643244"/>
                  </a:lnTo>
                  <a:lnTo>
                    <a:pt x="1263535" y="694750"/>
                  </a:lnTo>
                  <a:lnTo>
                    <a:pt x="1258515" y="747012"/>
                  </a:lnTo>
                  <a:lnTo>
                    <a:pt x="1250529" y="791154"/>
                  </a:lnTo>
                  <a:lnTo>
                    <a:pt x="1227029" y="773022"/>
                  </a:lnTo>
                  <a:lnTo>
                    <a:pt x="1223322" y="766854"/>
                  </a:lnTo>
                  <a:lnTo>
                    <a:pt x="1214990" y="756676"/>
                  </a:lnTo>
                  <a:lnTo>
                    <a:pt x="1205180" y="750901"/>
                  </a:lnTo>
                  <a:lnTo>
                    <a:pt x="1194481" y="749702"/>
                  </a:lnTo>
                  <a:lnTo>
                    <a:pt x="1183480" y="753253"/>
                  </a:lnTo>
                  <a:lnTo>
                    <a:pt x="1174450" y="760623"/>
                  </a:lnTo>
                  <a:lnTo>
                    <a:pt x="1169491" y="770324"/>
                  </a:lnTo>
                  <a:lnTo>
                    <a:pt x="1168938" y="781673"/>
                  </a:lnTo>
                  <a:lnTo>
                    <a:pt x="1173125" y="793984"/>
                  </a:lnTo>
                  <a:lnTo>
                    <a:pt x="1213678" y="868717"/>
                  </a:lnTo>
                  <a:lnTo>
                    <a:pt x="1236160" y="904310"/>
                  </a:lnTo>
                  <a:lnTo>
                    <a:pt x="1258160" y="909959"/>
                  </a:lnTo>
                  <a:lnTo>
                    <a:pt x="1271038" y="904693"/>
                  </a:lnTo>
                  <a:lnTo>
                    <a:pt x="1319599" y="875441"/>
                  </a:lnTo>
                  <a:lnTo>
                    <a:pt x="1367862" y="845711"/>
                  </a:lnTo>
                  <a:lnTo>
                    <a:pt x="1385162" y="814627"/>
                  </a:lnTo>
                  <a:lnTo>
                    <a:pt x="1380783" y="803387"/>
                  </a:lnTo>
                  <a:lnTo>
                    <a:pt x="1338010" y="796874"/>
                  </a:lnTo>
                  <a:lnTo>
                    <a:pt x="1322107" y="806780"/>
                  </a:lnTo>
                  <a:lnTo>
                    <a:pt x="1313708" y="811581"/>
                  </a:lnTo>
                  <a:lnTo>
                    <a:pt x="1304492" y="815680"/>
                  </a:lnTo>
                  <a:lnTo>
                    <a:pt x="1304869" y="810958"/>
                  </a:lnTo>
                  <a:lnTo>
                    <a:pt x="1314387" y="760898"/>
                  </a:lnTo>
                  <a:lnTo>
                    <a:pt x="1320042" y="712335"/>
                  </a:lnTo>
                  <a:lnTo>
                    <a:pt x="1322112" y="663619"/>
                  </a:lnTo>
                  <a:lnTo>
                    <a:pt x="1320505" y="614725"/>
                  </a:lnTo>
                  <a:lnTo>
                    <a:pt x="1315131" y="565625"/>
                  </a:lnTo>
                  <a:lnTo>
                    <a:pt x="1306042" y="515977"/>
                  </a:lnTo>
                  <a:lnTo>
                    <a:pt x="1293672" y="467861"/>
                  </a:lnTo>
                  <a:lnTo>
                    <a:pt x="1277971" y="421328"/>
                  </a:lnTo>
                  <a:lnTo>
                    <a:pt x="1258892" y="376428"/>
                  </a:lnTo>
                  <a:lnTo>
                    <a:pt x="1236384" y="333211"/>
                  </a:lnTo>
                  <a:lnTo>
                    <a:pt x="1210400" y="291727"/>
                  </a:lnTo>
                  <a:lnTo>
                    <a:pt x="1180890" y="252026"/>
                  </a:lnTo>
                  <a:lnTo>
                    <a:pt x="1147806" y="214159"/>
                  </a:lnTo>
                  <a:lnTo>
                    <a:pt x="1109998" y="176633"/>
                  </a:lnTo>
                  <a:lnTo>
                    <a:pt x="1070861" y="142694"/>
                  </a:lnTo>
                  <a:lnTo>
                    <a:pt x="1030408" y="112349"/>
                  </a:lnTo>
                  <a:lnTo>
                    <a:pt x="988652" y="85608"/>
                  </a:lnTo>
                  <a:lnTo>
                    <a:pt x="945606" y="62478"/>
                  </a:lnTo>
                  <a:lnTo>
                    <a:pt x="901282" y="42968"/>
                  </a:lnTo>
                  <a:lnTo>
                    <a:pt x="855694" y="27086"/>
                  </a:lnTo>
                  <a:lnTo>
                    <a:pt x="808854" y="14839"/>
                  </a:lnTo>
                  <a:lnTo>
                    <a:pt x="760775" y="6238"/>
                  </a:lnTo>
                  <a:lnTo>
                    <a:pt x="711470" y="1288"/>
                  </a:lnTo>
                  <a:lnTo>
                    <a:pt x="660952" y="0"/>
                  </a:lnTo>
                  <a:close/>
                </a:path>
              </a:pathLst>
            </a:custGeom>
            <a:solidFill>
              <a:srgbClr val="E79F46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9" name="object 16">
              <a:extLst>
                <a:ext uri="{FF2B5EF4-FFF2-40B4-BE49-F238E27FC236}">
                  <a16:creationId xmlns:a16="http://schemas.microsoft.com/office/drawing/2014/main" id="{EBE1C1C7-52A7-05BA-E5A6-7EDC31F43661}"/>
                </a:ext>
              </a:extLst>
            </p:cNvPr>
            <p:cNvSpPr/>
            <p:nvPr/>
          </p:nvSpPr>
          <p:spPr>
            <a:xfrm>
              <a:off x="15377216" y="6023289"/>
              <a:ext cx="57150" cy="57785"/>
            </a:xfrm>
            <a:custGeom>
              <a:avLst/>
              <a:gdLst/>
              <a:ahLst/>
              <a:cxnLst/>
              <a:rect l="l" t="t" r="r" b="b"/>
              <a:pathLst>
                <a:path w="57150" h="57785">
                  <a:moveTo>
                    <a:pt x="28794" y="0"/>
                  </a:moveTo>
                  <a:lnTo>
                    <a:pt x="17984" y="2177"/>
                  </a:lnTo>
                  <a:lnTo>
                    <a:pt x="8845" y="8330"/>
                  </a:lnTo>
                  <a:lnTo>
                    <a:pt x="2481" y="17376"/>
                  </a:lnTo>
                  <a:lnTo>
                    <a:pt x="0" y="28229"/>
                  </a:lnTo>
                  <a:lnTo>
                    <a:pt x="2098" y="39256"/>
                  </a:lnTo>
                  <a:lnTo>
                    <a:pt x="8079" y="48434"/>
                  </a:lnTo>
                  <a:lnTo>
                    <a:pt x="16976" y="54756"/>
                  </a:lnTo>
                  <a:lnTo>
                    <a:pt x="27821" y="57212"/>
                  </a:lnTo>
                  <a:lnTo>
                    <a:pt x="38726" y="55123"/>
                  </a:lnTo>
                  <a:lnTo>
                    <a:pt x="47799" y="49111"/>
                  </a:lnTo>
                  <a:lnTo>
                    <a:pt x="54069" y="40126"/>
                  </a:lnTo>
                  <a:lnTo>
                    <a:pt x="56563" y="29119"/>
                  </a:lnTo>
                  <a:lnTo>
                    <a:pt x="54518" y="18140"/>
                  </a:lnTo>
                  <a:lnTo>
                    <a:pt x="48522" y="8905"/>
                  </a:lnTo>
                  <a:lnTo>
                    <a:pt x="39603" y="2497"/>
                  </a:lnTo>
                  <a:lnTo>
                    <a:pt x="28794" y="0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12" name="object 17">
              <a:extLst>
                <a:ext uri="{FF2B5EF4-FFF2-40B4-BE49-F238E27FC236}">
                  <a16:creationId xmlns:a16="http://schemas.microsoft.com/office/drawing/2014/main" id="{1D393EC5-8F1A-FC36-A283-D78328394E2D}"/>
                </a:ext>
              </a:extLst>
            </p:cNvPr>
            <p:cNvSpPr/>
            <p:nvPr/>
          </p:nvSpPr>
          <p:spPr>
            <a:xfrm>
              <a:off x="15315326" y="6260661"/>
              <a:ext cx="189865" cy="378460"/>
            </a:xfrm>
            <a:custGeom>
              <a:avLst/>
              <a:gdLst/>
              <a:ahLst/>
              <a:cxnLst/>
              <a:rect l="l" t="t" r="r" b="b"/>
              <a:pathLst>
                <a:path w="189865" h="378459">
                  <a:moveTo>
                    <a:pt x="91410" y="0"/>
                  </a:moveTo>
                  <a:lnTo>
                    <a:pt x="64772" y="28658"/>
                  </a:lnTo>
                  <a:lnTo>
                    <a:pt x="64678" y="38700"/>
                  </a:lnTo>
                  <a:lnTo>
                    <a:pt x="60961" y="43496"/>
                  </a:lnTo>
                  <a:lnTo>
                    <a:pt x="20236" y="76048"/>
                  </a:lnTo>
                  <a:lnTo>
                    <a:pt x="7580" y="116959"/>
                  </a:lnTo>
                  <a:lnTo>
                    <a:pt x="8955" y="139855"/>
                  </a:lnTo>
                  <a:lnTo>
                    <a:pt x="29401" y="175618"/>
                  </a:lnTo>
                  <a:lnTo>
                    <a:pt x="61825" y="196351"/>
                  </a:lnTo>
                  <a:lnTo>
                    <a:pt x="105714" y="214548"/>
                  </a:lnTo>
                  <a:lnTo>
                    <a:pt x="118698" y="221223"/>
                  </a:lnTo>
                  <a:lnTo>
                    <a:pt x="127265" y="229426"/>
                  </a:lnTo>
                  <a:lnTo>
                    <a:pt x="131446" y="239143"/>
                  </a:lnTo>
                  <a:lnTo>
                    <a:pt x="131273" y="250358"/>
                  </a:lnTo>
                  <a:lnTo>
                    <a:pt x="126397" y="263537"/>
                  </a:lnTo>
                  <a:lnTo>
                    <a:pt x="117866" y="273664"/>
                  </a:lnTo>
                  <a:lnTo>
                    <a:pt x="106275" y="280332"/>
                  </a:lnTo>
                  <a:lnTo>
                    <a:pt x="92217" y="283132"/>
                  </a:lnTo>
                  <a:lnTo>
                    <a:pt x="79644" y="282902"/>
                  </a:lnTo>
                  <a:lnTo>
                    <a:pt x="67594" y="280914"/>
                  </a:lnTo>
                  <a:lnTo>
                    <a:pt x="55976" y="277058"/>
                  </a:lnTo>
                  <a:lnTo>
                    <a:pt x="44700" y="271227"/>
                  </a:lnTo>
                  <a:lnTo>
                    <a:pt x="32921" y="266724"/>
                  </a:lnTo>
                  <a:lnTo>
                    <a:pt x="21355" y="267075"/>
                  </a:lnTo>
                  <a:lnTo>
                    <a:pt x="11163" y="271816"/>
                  </a:lnTo>
                  <a:lnTo>
                    <a:pt x="3507" y="280483"/>
                  </a:lnTo>
                  <a:lnTo>
                    <a:pt x="0" y="291028"/>
                  </a:lnTo>
                  <a:lnTo>
                    <a:pt x="976" y="301735"/>
                  </a:lnTo>
                  <a:lnTo>
                    <a:pt x="34182" y="330626"/>
                  </a:lnTo>
                  <a:lnTo>
                    <a:pt x="60375" y="338775"/>
                  </a:lnTo>
                  <a:lnTo>
                    <a:pt x="63840" y="340816"/>
                  </a:lnTo>
                  <a:lnTo>
                    <a:pt x="82139" y="376153"/>
                  </a:lnTo>
                  <a:lnTo>
                    <a:pt x="92552" y="378229"/>
                  </a:lnTo>
                  <a:lnTo>
                    <a:pt x="103387" y="376285"/>
                  </a:lnTo>
                  <a:lnTo>
                    <a:pt x="112217" y="370504"/>
                  </a:lnTo>
                  <a:lnTo>
                    <a:pt x="118466" y="361192"/>
                  </a:lnTo>
                  <a:lnTo>
                    <a:pt x="121556" y="348659"/>
                  </a:lnTo>
                  <a:lnTo>
                    <a:pt x="122446" y="339120"/>
                  </a:lnTo>
                  <a:lnTo>
                    <a:pt x="126582" y="334649"/>
                  </a:lnTo>
                  <a:lnTo>
                    <a:pt x="174418" y="295377"/>
                  </a:lnTo>
                  <a:lnTo>
                    <a:pt x="189659" y="245311"/>
                  </a:lnTo>
                  <a:lnTo>
                    <a:pt x="185532" y="218725"/>
                  </a:lnTo>
                  <a:lnTo>
                    <a:pt x="174185" y="195649"/>
                  </a:lnTo>
                  <a:lnTo>
                    <a:pt x="156222" y="176911"/>
                  </a:lnTo>
                  <a:lnTo>
                    <a:pt x="132247" y="163335"/>
                  </a:lnTo>
                  <a:lnTo>
                    <a:pt x="106511" y="153266"/>
                  </a:lnTo>
                  <a:lnTo>
                    <a:pt x="93790" y="147884"/>
                  </a:lnTo>
                  <a:lnTo>
                    <a:pt x="81348" y="141838"/>
                  </a:lnTo>
                  <a:lnTo>
                    <a:pt x="74221" y="137791"/>
                  </a:lnTo>
                  <a:lnTo>
                    <a:pt x="68336" y="132912"/>
                  </a:lnTo>
                  <a:lnTo>
                    <a:pt x="64837" y="126407"/>
                  </a:lnTo>
                  <a:lnTo>
                    <a:pt x="64867" y="117483"/>
                  </a:lnTo>
                  <a:lnTo>
                    <a:pt x="68138" y="108567"/>
                  </a:lnTo>
                  <a:lnTo>
                    <a:pt x="73721" y="101985"/>
                  </a:lnTo>
                  <a:lnTo>
                    <a:pt x="81607" y="97685"/>
                  </a:lnTo>
                  <a:lnTo>
                    <a:pt x="91787" y="95620"/>
                  </a:lnTo>
                  <a:lnTo>
                    <a:pt x="102082" y="95863"/>
                  </a:lnTo>
                  <a:lnTo>
                    <a:pt x="111617" y="98194"/>
                  </a:lnTo>
                  <a:lnTo>
                    <a:pt x="120621" y="102259"/>
                  </a:lnTo>
                  <a:lnTo>
                    <a:pt x="129325" y="107703"/>
                  </a:lnTo>
                  <a:lnTo>
                    <a:pt x="139593" y="112712"/>
                  </a:lnTo>
                  <a:lnTo>
                    <a:pt x="174223" y="85370"/>
                  </a:lnTo>
                  <a:lnTo>
                    <a:pt x="171889" y="75111"/>
                  </a:lnTo>
                  <a:lnTo>
                    <a:pt x="131589" y="43796"/>
                  </a:lnTo>
                  <a:lnTo>
                    <a:pt x="126018" y="39257"/>
                  </a:lnTo>
                  <a:lnTo>
                    <a:pt x="122326" y="33051"/>
                  </a:lnTo>
                  <a:lnTo>
                    <a:pt x="120373" y="24721"/>
                  </a:lnTo>
                  <a:lnTo>
                    <a:pt x="116994" y="14210"/>
                  </a:lnTo>
                  <a:lnTo>
                    <a:pt x="110340" y="6262"/>
                  </a:lnTo>
                  <a:lnTo>
                    <a:pt x="101462" y="1363"/>
                  </a:lnTo>
                  <a:lnTo>
                    <a:pt x="91410" y="0"/>
                  </a:lnTo>
                  <a:close/>
                </a:path>
              </a:pathLst>
            </a:custGeom>
            <a:solidFill>
              <a:srgbClr val="E79F46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</p:grpSp>
      <p:pic>
        <p:nvPicPr>
          <p:cNvPr id="14" name="object 9">
            <a:extLst>
              <a:ext uri="{FF2B5EF4-FFF2-40B4-BE49-F238E27FC236}">
                <a16:creationId xmlns:a16="http://schemas.microsoft.com/office/drawing/2014/main" id="{0EF69AF4-55EB-6BE6-7020-588F8806EBE8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160942" y="2040464"/>
            <a:ext cx="936000" cy="792000"/>
          </a:xfrm>
          <a:prstGeom prst="rect">
            <a:avLst/>
          </a:prstGeom>
        </p:spPr>
      </p:pic>
      <p:pic>
        <p:nvPicPr>
          <p:cNvPr id="24" name="Gráfico 23" descr="Portapapeles comprobado con relleno sólido">
            <a:extLst>
              <a:ext uri="{FF2B5EF4-FFF2-40B4-BE49-F238E27FC236}">
                <a16:creationId xmlns:a16="http://schemas.microsoft.com/office/drawing/2014/main" id="{F973BFF5-C968-4CE6-4B04-9960410E27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16922" y="1914464"/>
            <a:ext cx="1044000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67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1F671C2C-0B2C-D9E5-5271-AAE6047F5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799193"/>
            <a:ext cx="8839200" cy="411515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88A37AC-5697-90D5-3CDE-446145BEBA11}"/>
              </a:ext>
            </a:extLst>
          </p:cNvPr>
          <p:cNvSpPr txBox="1"/>
          <p:nvPr/>
        </p:nvSpPr>
        <p:spPr>
          <a:xfrm>
            <a:off x="3062434" y="415344"/>
            <a:ext cx="6792684" cy="1064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sz="2400" b="1" spc="30" dirty="0">
                <a:solidFill>
                  <a:srgbClr val="E8A043"/>
                </a:solidFill>
              </a:rPr>
              <a:t>Fondo Único TIC – Histórico Ingresos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b="1" spc="30" dirty="0">
                <a:solidFill>
                  <a:srgbClr val="E8A043"/>
                </a:solidFill>
              </a:rPr>
              <a:t>Recursos Propios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b="1" spc="30" dirty="0">
                <a:solidFill>
                  <a:srgbClr val="E8A043"/>
                </a:solidFill>
              </a:rPr>
              <a:t>:: </a:t>
            </a:r>
            <a:r>
              <a:rPr lang="es-CO" b="1" spc="30" dirty="0">
                <a:solidFill>
                  <a:schemeClr val="bg1">
                    <a:lumMod val="50000"/>
                  </a:schemeClr>
                </a:solidFill>
              </a:rPr>
              <a:t>2012-2025</a:t>
            </a:r>
            <a:r>
              <a:rPr lang="es-CO" b="1" spc="30" dirty="0">
                <a:solidFill>
                  <a:srgbClr val="E8A043"/>
                </a:solidFill>
              </a:rPr>
              <a:t> ::</a:t>
            </a:r>
            <a:endParaRPr lang="es-CO" b="1" dirty="0">
              <a:solidFill>
                <a:srgbClr val="E8A043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8CDC06A-D56C-8167-D785-9C8F658A49FD}"/>
              </a:ext>
            </a:extLst>
          </p:cNvPr>
          <p:cNvSpPr txBox="1"/>
          <p:nvPr/>
        </p:nvSpPr>
        <p:spPr>
          <a:xfrm>
            <a:off x="8353792" y="1568361"/>
            <a:ext cx="21618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9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</p:spTree>
    <p:extLst>
      <p:ext uri="{BB962C8B-B14F-4D97-AF65-F5344CB8AC3E}">
        <p14:creationId xmlns:p14="http://schemas.microsoft.com/office/powerpoint/2010/main" val="2610991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>
            <a:extLst>
              <a:ext uri="{FF2B5EF4-FFF2-40B4-BE49-F238E27FC236}">
                <a16:creationId xmlns:a16="http://schemas.microsoft.com/office/drawing/2014/main" id="{088A37AC-5697-90D5-3CDE-446145BEBA11}"/>
              </a:ext>
            </a:extLst>
          </p:cNvPr>
          <p:cNvSpPr txBox="1"/>
          <p:nvPr/>
        </p:nvSpPr>
        <p:spPr>
          <a:xfrm>
            <a:off x="3062434" y="415344"/>
            <a:ext cx="6792684" cy="740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sz="2400" b="1" spc="30" dirty="0">
                <a:solidFill>
                  <a:srgbClr val="E8A043"/>
                </a:solidFill>
              </a:rPr>
              <a:t>Fondo Único TIC – Estructura De Ingresos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b="1" spc="30" dirty="0">
                <a:solidFill>
                  <a:srgbClr val="E8A043"/>
                </a:solidFill>
              </a:rPr>
              <a:t>:: </a:t>
            </a:r>
            <a:r>
              <a:rPr lang="es-CO" b="1" spc="30" dirty="0">
                <a:solidFill>
                  <a:schemeClr val="bg1">
                    <a:lumMod val="50000"/>
                  </a:schemeClr>
                </a:solidFill>
              </a:rPr>
              <a:t>2023-2024</a:t>
            </a:r>
            <a:r>
              <a:rPr lang="es-CO" b="1" spc="30" dirty="0">
                <a:solidFill>
                  <a:srgbClr val="E8A043"/>
                </a:solidFill>
              </a:rPr>
              <a:t> ::</a:t>
            </a:r>
            <a:endParaRPr lang="es-CO" b="1" dirty="0">
              <a:solidFill>
                <a:srgbClr val="E8A043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1B0FD45-AEDF-0617-9370-3193548AB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55" y="1644600"/>
            <a:ext cx="11205890" cy="391003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0D0B9068-DEA2-AECC-5F67-D186B843CF32}"/>
              </a:ext>
            </a:extLst>
          </p:cNvPr>
          <p:cNvSpPr txBox="1"/>
          <p:nvPr/>
        </p:nvSpPr>
        <p:spPr>
          <a:xfrm>
            <a:off x="9537137" y="1413768"/>
            <a:ext cx="21618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9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</p:spTree>
    <p:extLst>
      <p:ext uri="{BB962C8B-B14F-4D97-AF65-F5344CB8AC3E}">
        <p14:creationId xmlns:p14="http://schemas.microsoft.com/office/powerpoint/2010/main" val="1989919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Mujer sentada en un banco&#10;&#10;Descripción generada automáticamente con confianza media">
            <a:extLst>
              <a:ext uri="{FF2B5EF4-FFF2-40B4-BE49-F238E27FC236}">
                <a16:creationId xmlns:a16="http://schemas.microsoft.com/office/drawing/2014/main" id="{B38C4604-21BF-0B3A-E4C5-F94F5EE1DD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25" r="7826"/>
          <a:stretch/>
        </p:blipFill>
        <p:spPr>
          <a:xfrm>
            <a:off x="3257773" y="1109749"/>
            <a:ext cx="8934227" cy="5680875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014176DB-6871-A672-A7A7-7912690882FE}"/>
              </a:ext>
            </a:extLst>
          </p:cNvPr>
          <p:cNvSpPr/>
          <p:nvPr/>
        </p:nvSpPr>
        <p:spPr>
          <a:xfrm rot="10800000">
            <a:off x="3810000" y="3113928"/>
            <a:ext cx="8382000" cy="3671966"/>
          </a:xfrm>
          <a:prstGeom prst="rect">
            <a:avLst/>
          </a:prstGeom>
          <a:gradFill>
            <a:gsLst>
              <a:gs pos="12000">
                <a:schemeClr val="tx1">
                  <a:alpha val="6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6C371E2-1879-8A84-4DAF-71CB28F6C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r="13006"/>
          <a:stretch/>
        </p:blipFill>
        <p:spPr>
          <a:xfrm>
            <a:off x="0" y="174512"/>
            <a:ext cx="10357874" cy="6683487"/>
          </a:xfrm>
          <a:prstGeom prst="rect">
            <a:avLst/>
          </a:prstGeom>
        </p:spPr>
      </p:pic>
      <p:sp>
        <p:nvSpPr>
          <p:cNvPr id="21" name="Título 3">
            <a:extLst>
              <a:ext uri="{FF2B5EF4-FFF2-40B4-BE49-F238E27FC236}">
                <a16:creationId xmlns:a16="http://schemas.microsoft.com/office/drawing/2014/main" id="{58F0BB4D-4412-B689-F974-4A40409C7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394" y="2770061"/>
            <a:ext cx="5861153" cy="746194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Helvetica" pitchFamily="2" charset="0"/>
              </a:rPr>
              <a:t>E</a:t>
            </a:r>
            <a:r>
              <a:rPr lang="es-CO" sz="3600" b="1" dirty="0" err="1">
                <a:solidFill>
                  <a:schemeClr val="bg1"/>
                </a:solidFill>
                <a:latin typeface="Helvetica" pitchFamily="2" charset="0"/>
              </a:rPr>
              <a:t>jecución</a:t>
            </a: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 Presupuestal</a:t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Fondo Único TIC</a:t>
            </a:r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13ED3F5-ECF8-6A1C-46DE-4F8C8A744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8693">
            <a:off x="-1428224" y="2548946"/>
            <a:ext cx="2554891" cy="3428664"/>
          </a:xfrm>
          <a:prstGeom prst="rect">
            <a:avLst/>
          </a:prstGeom>
        </p:spPr>
      </p:pic>
      <p:sp>
        <p:nvSpPr>
          <p:cNvPr id="24" name="object 60">
            <a:extLst>
              <a:ext uri="{FF2B5EF4-FFF2-40B4-BE49-F238E27FC236}">
                <a16:creationId xmlns:a16="http://schemas.microsoft.com/office/drawing/2014/main" id="{8790E0AF-80DF-5B9A-20E0-3C167C9550F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6" name="Imagen 25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EA878B7-1CFA-FF91-A135-477DE30FAA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01" y="4630836"/>
            <a:ext cx="6578600" cy="3962400"/>
          </a:xfrm>
          <a:prstGeom prst="rect">
            <a:avLst/>
          </a:prstGeom>
        </p:spPr>
      </p:pic>
      <p:sp>
        <p:nvSpPr>
          <p:cNvPr id="2" name="Título 3">
            <a:extLst>
              <a:ext uri="{FF2B5EF4-FFF2-40B4-BE49-F238E27FC236}">
                <a16:creationId xmlns:a16="http://schemas.microsoft.com/office/drawing/2014/main" id="{65C318F6-B992-4BFC-0B05-6C6FE90A4026}"/>
              </a:ext>
            </a:extLst>
          </p:cNvPr>
          <p:cNvSpPr txBox="1">
            <a:spLocks/>
          </p:cNvSpPr>
          <p:nvPr/>
        </p:nvSpPr>
        <p:spPr>
          <a:xfrm>
            <a:off x="603310" y="4493923"/>
            <a:ext cx="5861153" cy="7461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solidFill>
                  <a:schemeClr val="bg1"/>
                </a:solidFill>
                <a:latin typeface="Helvetica" pitchFamily="2" charset="0"/>
              </a:rPr>
              <a:t>31 De Marzo De 2024</a:t>
            </a:r>
            <a:endParaRPr lang="es-CO" sz="2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856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60">
            <a:extLst>
              <a:ext uri="{FF2B5EF4-FFF2-40B4-BE49-F238E27FC236}">
                <a16:creationId xmlns:a16="http://schemas.microsoft.com/office/drawing/2014/main" id="{E86FFB63-D964-0DF3-FFD7-042C9A50B95A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3F6C2B2-3C35-4DF1-88A9-CCC3251460F9}"/>
              </a:ext>
            </a:extLst>
          </p:cNvPr>
          <p:cNvSpPr txBox="1"/>
          <p:nvPr/>
        </p:nvSpPr>
        <p:spPr>
          <a:xfrm>
            <a:off x="9696418" y="1019314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1C7DA5-7DB5-B9B9-BBF3-CF862E508400}"/>
              </a:ext>
            </a:extLst>
          </p:cNvPr>
          <p:cNvSpPr txBox="1"/>
          <p:nvPr/>
        </p:nvSpPr>
        <p:spPr>
          <a:xfrm>
            <a:off x="2699657" y="198139"/>
            <a:ext cx="6792684" cy="682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MX" sz="2400" b="1" spc="3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Fondo Único de TIC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MX" sz="1400" b="1" spc="30" dirty="0">
                <a:solidFill>
                  <a:srgbClr val="E99B52"/>
                </a:solidFill>
              </a:rPr>
              <a:t>::</a:t>
            </a:r>
            <a:r>
              <a:rPr lang="es-MX" sz="1400" b="1" spc="3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Ejecución a 11 De Abril De 2024 </a:t>
            </a:r>
            <a:r>
              <a:rPr lang="es-MX" sz="1400" b="1" spc="30" dirty="0">
                <a:solidFill>
                  <a:srgbClr val="E99B52"/>
                </a:solidFill>
              </a:rPr>
              <a:t>::</a:t>
            </a:r>
            <a:endParaRPr lang="es-MX" sz="1400" b="1" spc="3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87F2DFB9-F716-9F43-D061-3461E31D2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6760"/>
              </p:ext>
            </p:extLst>
          </p:nvPr>
        </p:nvGraphicFramePr>
        <p:xfrm>
          <a:off x="693820" y="1936725"/>
          <a:ext cx="10515599" cy="2824129"/>
        </p:xfrm>
        <a:graphic>
          <a:graphicData uri="http://schemas.openxmlformats.org/drawingml/2006/table">
            <a:tbl>
              <a:tblPr/>
              <a:tblGrid>
                <a:gridCol w="1390669">
                  <a:extLst>
                    <a:ext uri="{9D8B030D-6E8A-4147-A177-3AD203B41FA5}">
                      <a16:colId xmlns:a16="http://schemas.microsoft.com/office/drawing/2014/main" val="3452060283"/>
                    </a:ext>
                  </a:extLst>
                </a:gridCol>
                <a:gridCol w="1433459">
                  <a:extLst>
                    <a:ext uri="{9D8B030D-6E8A-4147-A177-3AD203B41FA5}">
                      <a16:colId xmlns:a16="http://schemas.microsoft.com/office/drawing/2014/main" val="3639220611"/>
                    </a:ext>
                  </a:extLst>
                </a:gridCol>
                <a:gridCol w="1005561">
                  <a:extLst>
                    <a:ext uri="{9D8B030D-6E8A-4147-A177-3AD203B41FA5}">
                      <a16:colId xmlns:a16="http://schemas.microsoft.com/office/drawing/2014/main" val="1016284575"/>
                    </a:ext>
                  </a:extLst>
                </a:gridCol>
                <a:gridCol w="1294392">
                  <a:extLst>
                    <a:ext uri="{9D8B030D-6E8A-4147-A177-3AD203B41FA5}">
                      <a16:colId xmlns:a16="http://schemas.microsoft.com/office/drawing/2014/main" val="2136850352"/>
                    </a:ext>
                  </a:extLst>
                </a:gridCol>
                <a:gridCol w="684637">
                  <a:extLst>
                    <a:ext uri="{9D8B030D-6E8A-4147-A177-3AD203B41FA5}">
                      <a16:colId xmlns:a16="http://schemas.microsoft.com/office/drawing/2014/main" val="616770871"/>
                    </a:ext>
                  </a:extLst>
                </a:gridCol>
                <a:gridCol w="1187418">
                  <a:extLst>
                    <a:ext uri="{9D8B030D-6E8A-4147-A177-3AD203B41FA5}">
                      <a16:colId xmlns:a16="http://schemas.microsoft.com/office/drawing/2014/main" val="4000490063"/>
                    </a:ext>
                  </a:extLst>
                </a:gridCol>
                <a:gridCol w="684637">
                  <a:extLst>
                    <a:ext uri="{9D8B030D-6E8A-4147-A177-3AD203B41FA5}">
                      <a16:colId xmlns:a16="http://schemas.microsoft.com/office/drawing/2014/main" val="1058919364"/>
                    </a:ext>
                  </a:extLst>
                </a:gridCol>
                <a:gridCol w="845099">
                  <a:extLst>
                    <a:ext uri="{9D8B030D-6E8A-4147-A177-3AD203B41FA5}">
                      <a16:colId xmlns:a16="http://schemas.microsoft.com/office/drawing/2014/main" val="1819494120"/>
                    </a:ext>
                  </a:extLst>
                </a:gridCol>
                <a:gridCol w="684637">
                  <a:extLst>
                    <a:ext uri="{9D8B030D-6E8A-4147-A177-3AD203B41FA5}">
                      <a16:colId xmlns:a16="http://schemas.microsoft.com/office/drawing/2014/main" val="3095118004"/>
                    </a:ext>
                  </a:extLst>
                </a:gridCol>
                <a:gridCol w="1305090">
                  <a:extLst>
                    <a:ext uri="{9D8B030D-6E8A-4147-A177-3AD203B41FA5}">
                      <a16:colId xmlns:a16="http://schemas.microsoft.com/office/drawing/2014/main" val="566530128"/>
                    </a:ext>
                  </a:extLst>
                </a:gridCol>
              </a:tblGrid>
              <a:tr h="75417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Tipo Gasto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Apropiación Vigente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CDPS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Compromiso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Obligación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% 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Pagos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%  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Apropiación Disponible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754047"/>
                  </a:ext>
                </a:extLst>
              </a:tr>
              <a:tr h="689986">
                <a:tc>
                  <a:txBody>
                    <a:bodyPr/>
                    <a:lstStyle/>
                    <a:p>
                      <a:pPr algn="l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Funcionamiento</a:t>
                      </a:r>
                    </a:p>
                  </a:txBody>
                  <a:tcPr marL="7702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590.536</a:t>
                      </a:r>
                    </a:p>
                  </a:txBody>
                  <a:tcPr marL="0" marR="7702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410.509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404.090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263.283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262.927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169.444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920482"/>
                  </a:ext>
                </a:extLst>
              </a:tr>
              <a:tr h="689986">
                <a:tc>
                  <a:txBody>
                    <a:bodyPr/>
                    <a:lstStyle/>
                    <a:p>
                      <a:pPr algn="l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Inversión</a:t>
                      </a:r>
                    </a:p>
                  </a:txBody>
                  <a:tcPr marL="7702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2.973.579</a:t>
                      </a:r>
                    </a:p>
                  </a:txBody>
                  <a:tcPr marL="0" marR="7702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1.663.247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841.350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205.964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7%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203.279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7%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1.310.332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048861"/>
                  </a:ext>
                </a:extLst>
              </a:tr>
              <a:tr h="689986">
                <a:tc>
                  <a:txBody>
                    <a:bodyPr/>
                    <a:lstStyle/>
                    <a:p>
                      <a:pPr algn="l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Total </a:t>
                      </a:r>
                    </a:p>
                  </a:txBody>
                  <a:tcPr marL="7702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3.564.115</a:t>
                      </a:r>
                    </a:p>
                  </a:txBody>
                  <a:tcPr marL="0" marR="7702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2.073.756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1.245.441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35%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469.247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13%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466.206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13%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 dirty="0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1.479.775</a:t>
                      </a:r>
                    </a:p>
                  </a:txBody>
                  <a:tcPr marL="0" marR="7702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381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789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>
            <a:extLst>
              <a:ext uri="{FF2B5EF4-FFF2-40B4-BE49-F238E27FC236}">
                <a16:creationId xmlns:a16="http://schemas.microsoft.com/office/drawing/2014/main" id="{5B2AD11A-9463-4093-A6A6-FF77B062A4AD}"/>
              </a:ext>
            </a:extLst>
          </p:cNvPr>
          <p:cNvSpPr txBox="1"/>
          <p:nvPr/>
        </p:nvSpPr>
        <p:spPr>
          <a:xfrm>
            <a:off x="2330998" y="248469"/>
            <a:ext cx="75300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Fondo</a:t>
            </a:r>
            <a:r>
              <a:rPr lang="es-CO" sz="2000" b="1" baseline="0" dirty="0">
                <a:solidFill>
                  <a:srgbClr val="666666"/>
                </a:solidFill>
              </a:rPr>
              <a:t> Único de TIC</a:t>
            </a:r>
          </a:p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P</a:t>
            </a:r>
            <a:r>
              <a:rPr lang="es-CO" sz="2000" b="1" baseline="0" dirty="0">
                <a:solidFill>
                  <a:srgbClr val="666666"/>
                </a:solidFill>
              </a:rPr>
              <a:t>resupuesto De </a:t>
            </a:r>
            <a:r>
              <a:rPr lang="es-CO" sz="2000" b="1" dirty="0">
                <a:solidFill>
                  <a:srgbClr val="666666"/>
                </a:solidFill>
              </a:rPr>
              <a:t>F</a:t>
            </a:r>
            <a:r>
              <a:rPr lang="es-CO" sz="2000" b="1" baseline="0" dirty="0">
                <a:solidFill>
                  <a:srgbClr val="666666"/>
                </a:solidFill>
              </a:rPr>
              <a:t>uncionamiento</a:t>
            </a:r>
          </a:p>
          <a:p>
            <a:pPr algn="ctr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11 De Abril De 2024 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CO" sz="1400" b="1" dirty="0">
              <a:solidFill>
                <a:srgbClr val="E99B52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F36E474-9918-4AAC-B7FC-AE94136F7D91}"/>
              </a:ext>
            </a:extLst>
          </p:cNvPr>
          <p:cNvSpPr txBox="1"/>
          <p:nvPr/>
        </p:nvSpPr>
        <p:spPr>
          <a:xfrm>
            <a:off x="8955108" y="1469504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9" name="object 60">
            <a:extLst>
              <a:ext uri="{FF2B5EF4-FFF2-40B4-BE49-F238E27FC236}">
                <a16:creationId xmlns:a16="http://schemas.microsoft.com/office/drawing/2014/main" id="{C94ECA7D-3479-415F-911A-FF630A5FAEB5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B1E0E0F-675F-F97A-1A2C-6B1E55EF15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2330"/>
              </p:ext>
            </p:extLst>
          </p:nvPr>
        </p:nvGraphicFramePr>
        <p:xfrm>
          <a:off x="1158130" y="1684948"/>
          <a:ext cx="9875737" cy="4351336"/>
        </p:xfrm>
        <a:graphic>
          <a:graphicData uri="http://schemas.openxmlformats.org/drawingml/2006/table">
            <a:tbl>
              <a:tblPr/>
              <a:tblGrid>
                <a:gridCol w="3472601">
                  <a:extLst>
                    <a:ext uri="{9D8B030D-6E8A-4147-A177-3AD203B41FA5}">
                      <a16:colId xmlns:a16="http://schemas.microsoft.com/office/drawing/2014/main" val="1602115046"/>
                    </a:ext>
                  </a:extLst>
                </a:gridCol>
                <a:gridCol w="1075659">
                  <a:extLst>
                    <a:ext uri="{9D8B030D-6E8A-4147-A177-3AD203B41FA5}">
                      <a16:colId xmlns:a16="http://schemas.microsoft.com/office/drawing/2014/main" val="1487219025"/>
                    </a:ext>
                  </a:extLst>
                </a:gridCol>
                <a:gridCol w="669111">
                  <a:extLst>
                    <a:ext uri="{9D8B030D-6E8A-4147-A177-3AD203B41FA5}">
                      <a16:colId xmlns:a16="http://schemas.microsoft.com/office/drawing/2014/main" val="1306026824"/>
                    </a:ext>
                  </a:extLst>
                </a:gridCol>
                <a:gridCol w="846976">
                  <a:extLst>
                    <a:ext uri="{9D8B030D-6E8A-4147-A177-3AD203B41FA5}">
                      <a16:colId xmlns:a16="http://schemas.microsoft.com/office/drawing/2014/main" val="2297829477"/>
                    </a:ext>
                  </a:extLst>
                </a:gridCol>
                <a:gridCol w="618292">
                  <a:extLst>
                    <a:ext uri="{9D8B030D-6E8A-4147-A177-3AD203B41FA5}">
                      <a16:colId xmlns:a16="http://schemas.microsoft.com/office/drawing/2014/main" val="4076490010"/>
                    </a:ext>
                  </a:extLst>
                </a:gridCol>
                <a:gridCol w="711460">
                  <a:extLst>
                    <a:ext uri="{9D8B030D-6E8A-4147-A177-3AD203B41FA5}">
                      <a16:colId xmlns:a16="http://schemas.microsoft.com/office/drawing/2014/main" val="1940417043"/>
                    </a:ext>
                  </a:extLst>
                </a:gridCol>
                <a:gridCol w="542064">
                  <a:extLst>
                    <a:ext uri="{9D8B030D-6E8A-4147-A177-3AD203B41FA5}">
                      <a16:colId xmlns:a16="http://schemas.microsoft.com/office/drawing/2014/main" val="1769682540"/>
                    </a:ext>
                  </a:extLst>
                </a:gridCol>
                <a:gridCol w="592883">
                  <a:extLst>
                    <a:ext uri="{9D8B030D-6E8A-4147-A177-3AD203B41FA5}">
                      <a16:colId xmlns:a16="http://schemas.microsoft.com/office/drawing/2014/main" val="2516103220"/>
                    </a:ext>
                  </a:extLst>
                </a:gridCol>
                <a:gridCol w="542064">
                  <a:extLst>
                    <a:ext uri="{9D8B030D-6E8A-4147-A177-3AD203B41FA5}">
                      <a16:colId xmlns:a16="http://schemas.microsoft.com/office/drawing/2014/main" val="3402407395"/>
                    </a:ext>
                  </a:extLst>
                </a:gridCol>
                <a:gridCol w="804627">
                  <a:extLst>
                    <a:ext uri="{9D8B030D-6E8A-4147-A177-3AD203B41FA5}">
                      <a16:colId xmlns:a16="http://schemas.microsoft.com/office/drawing/2014/main" val="747713685"/>
                    </a:ext>
                  </a:extLst>
                </a:gridCol>
              </a:tblGrid>
              <a:tr h="41290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Descripción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Apropiación Vigente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CDPS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Compromiso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Obligación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% 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Pagos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%  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Apropiación Disponible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223901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Adquisición De Bienes  Y Servicios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2.815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2.355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724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26%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131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131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460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903427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Cuota De Fiscalización Y Auditaje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405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405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632736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Otras Transferencias - Distribución Previo Concepto Dgppn</a:t>
                      </a:r>
                    </a:p>
                  </a:txBody>
                  <a:tcPr marL="60982" marR="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339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203655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Sentencias Y Conciliaciones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4.195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4.195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0538630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Salario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64.732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64.732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63.043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97%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12.636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20%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12.609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19%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883218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Contribuciones Inherentes A La Nómina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24.362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24.362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24.361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4.554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19%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4.554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19%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6429493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Remuneraciones No Constitutivas De Factor Salarial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6.836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6.836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6.830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1.045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15%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1.024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15%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878488"/>
                  </a:ext>
                </a:extLst>
              </a:tr>
              <a:tr h="330321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Otros Gastos De Personal - Distribución Previo Concepto Dgppn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10.715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10.715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79702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Cuotas Partes Pensionales (De Pensiones)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1.423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358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54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4%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54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4%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44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3%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1.065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6142438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Bonos Pensionales (De Pensiones)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3.997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1.523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3%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3%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3%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2.473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946737"/>
                  </a:ext>
                </a:extLst>
              </a:tr>
              <a:tr h="3684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Incapacidades Y Licencias De Maternidad Y Paternidad (No De Pensiones)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268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268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268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132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132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262626"/>
                          </a:solidFill>
                          <a:effectLst/>
                          <a:latin typeface="Arial" panose="020B0604020202020204" pitchFamily="34" charset="0"/>
                        </a:rPr>
                        <a:t> 0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DE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846611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Total </a:t>
                      </a:r>
                    </a:p>
                  </a:txBody>
                  <a:tcPr marL="60982" marR="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120.086</a:t>
                      </a:r>
                    </a:p>
                  </a:txBody>
                  <a:tcPr marL="0" marR="60982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111.148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95.392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79%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18.663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16%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18.606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15%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262626"/>
                          </a:solidFill>
                          <a:effectLst/>
                          <a:highlight>
                            <a:srgbClr val="F2F2F2"/>
                          </a:highlight>
                          <a:latin typeface="Arial" panose="020B0604020202020204" pitchFamily="34" charset="0"/>
                        </a:rPr>
                        <a:t> 8.599</a:t>
                      </a:r>
                    </a:p>
                  </a:txBody>
                  <a:tcPr marL="0" marR="60982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945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028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60">
            <a:extLst>
              <a:ext uri="{FF2B5EF4-FFF2-40B4-BE49-F238E27FC236}">
                <a16:creationId xmlns:a16="http://schemas.microsoft.com/office/drawing/2014/main" id="{C5F86327-9162-43B3-8007-2B23B39B63C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ECCD4102-8110-D6EA-24DE-3B070E3EDF47}"/>
              </a:ext>
            </a:extLst>
          </p:cNvPr>
          <p:cNvSpPr txBox="1"/>
          <p:nvPr/>
        </p:nvSpPr>
        <p:spPr>
          <a:xfrm>
            <a:off x="2330999" y="256445"/>
            <a:ext cx="75300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Fondo</a:t>
            </a:r>
            <a:r>
              <a:rPr lang="es-CO" sz="2000" b="1" baseline="0" dirty="0">
                <a:solidFill>
                  <a:srgbClr val="666666"/>
                </a:solidFill>
              </a:rPr>
              <a:t> Único de TIC </a:t>
            </a:r>
            <a:r>
              <a:rPr lang="es-CO" sz="2000" b="1" dirty="0">
                <a:solidFill>
                  <a:srgbClr val="666666"/>
                </a:solidFill>
              </a:rPr>
              <a:t>P</a:t>
            </a:r>
            <a:r>
              <a:rPr lang="es-CO" sz="2000" b="1" baseline="0" dirty="0">
                <a:solidFill>
                  <a:srgbClr val="666666"/>
                </a:solidFill>
              </a:rPr>
              <a:t>resupuesto </a:t>
            </a:r>
            <a:r>
              <a:rPr lang="es-CO" sz="2000" b="1" dirty="0">
                <a:solidFill>
                  <a:srgbClr val="666666"/>
                </a:solidFill>
              </a:rPr>
              <a:t>D</a:t>
            </a:r>
            <a:r>
              <a:rPr lang="es-CO" sz="2000" b="1" baseline="0" dirty="0">
                <a:solidFill>
                  <a:srgbClr val="666666"/>
                </a:solidFill>
              </a:rPr>
              <a:t>e Inversión </a:t>
            </a:r>
          </a:p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1</a:t>
            </a:r>
            <a:r>
              <a:rPr lang="es-CO" sz="1400" b="1" dirty="0">
                <a:solidFill>
                  <a:srgbClr val="666666"/>
                </a:solidFill>
              </a:rPr>
              <a:t>1</a:t>
            </a:r>
            <a:r>
              <a:rPr lang="es-CO" sz="1400" b="1" baseline="0" dirty="0">
                <a:solidFill>
                  <a:srgbClr val="666666"/>
                </a:solidFill>
              </a:rPr>
              <a:t> De </a:t>
            </a:r>
            <a:r>
              <a:rPr lang="es-CO" sz="1400" b="1" dirty="0">
                <a:solidFill>
                  <a:srgbClr val="666666"/>
                </a:solidFill>
              </a:rPr>
              <a:t>Abril</a:t>
            </a:r>
            <a:r>
              <a:rPr lang="es-CO" sz="1400" b="1" baseline="0" dirty="0">
                <a:solidFill>
                  <a:srgbClr val="666666"/>
                </a:solidFill>
              </a:rPr>
              <a:t> De 2024 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CO" sz="1400" b="1" dirty="0">
              <a:solidFill>
                <a:srgbClr val="E99B52"/>
              </a:solidFill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679C2B60-6A33-4A69-1A99-1BBC099E1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218" y="3863182"/>
            <a:ext cx="3535453" cy="2325955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90484045-E784-FF8D-FEAD-4423FD24C3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8753" y="3917516"/>
            <a:ext cx="3495981" cy="245182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A12B556E-4B66-8452-DAE9-137F4651FA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8876" y="3912760"/>
            <a:ext cx="3460909" cy="2325955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44E33A2C-FEEF-2C7C-3E3C-842573CC52DE}"/>
              </a:ext>
            </a:extLst>
          </p:cNvPr>
          <p:cNvGrpSpPr/>
          <p:nvPr/>
        </p:nvGrpSpPr>
        <p:grpSpPr>
          <a:xfrm>
            <a:off x="3265047" y="1214330"/>
            <a:ext cx="5465207" cy="588795"/>
            <a:chOff x="3698696" y="1219192"/>
            <a:chExt cx="5465207" cy="636428"/>
          </a:xfrm>
          <a:solidFill>
            <a:srgbClr val="EFC081"/>
          </a:solidFill>
        </p:grpSpPr>
        <p:sp>
          <p:nvSpPr>
            <p:cNvPr id="5" name="Rectángulo: esquinas redondeadas 4">
              <a:extLst>
                <a:ext uri="{FF2B5EF4-FFF2-40B4-BE49-F238E27FC236}">
                  <a16:creationId xmlns:a16="http://schemas.microsoft.com/office/drawing/2014/main" id="{AF7F7CD4-11BE-DBB8-EB5D-788277B1480A}"/>
                </a:ext>
              </a:extLst>
            </p:cNvPr>
            <p:cNvSpPr/>
            <p:nvPr/>
          </p:nvSpPr>
          <p:spPr>
            <a:xfrm>
              <a:off x="3698696" y="1219192"/>
              <a:ext cx="2640456" cy="63642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400" b="1">
                  <a:solidFill>
                    <a:schemeClr val="tx1"/>
                  </a:solidFill>
                  <a:latin typeface="Arial Narrow" panose="020B0606020202030204" pitchFamily="34" charset="0"/>
                </a:rPr>
                <a:t>Inversión</a:t>
              </a:r>
              <a:endParaRPr lang="es-CO" sz="1200" b="1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4" name="Rectángulo: esquinas redondeadas 23">
              <a:extLst>
                <a:ext uri="{FF2B5EF4-FFF2-40B4-BE49-F238E27FC236}">
                  <a16:creationId xmlns:a16="http://schemas.microsoft.com/office/drawing/2014/main" id="{CE86D1B9-28ED-68FA-33C0-690287CFF697}"/>
                </a:ext>
              </a:extLst>
            </p:cNvPr>
            <p:cNvSpPr/>
            <p:nvPr/>
          </p:nvSpPr>
          <p:spPr>
            <a:xfrm>
              <a:off x="6509058" y="1243466"/>
              <a:ext cx="1299097" cy="28748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>
                  <a:solidFill>
                    <a:schemeClr val="tx1"/>
                  </a:solidFill>
                  <a:latin typeface="Arial Narrow" panose="020B0606020202030204" pitchFamily="34" charset="0"/>
                </a:rPr>
                <a:t>APR. VIGENTE</a:t>
              </a:r>
              <a:endParaRPr lang="es-CO" sz="1200" b="1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5" name="Rectángulo: esquinas redondeadas 24">
              <a:extLst>
                <a:ext uri="{FF2B5EF4-FFF2-40B4-BE49-F238E27FC236}">
                  <a16:creationId xmlns:a16="http://schemas.microsoft.com/office/drawing/2014/main" id="{65ED66B9-F032-1886-2125-1FBAE82C575B}"/>
                </a:ext>
              </a:extLst>
            </p:cNvPr>
            <p:cNvSpPr/>
            <p:nvPr/>
          </p:nvSpPr>
          <p:spPr>
            <a:xfrm>
              <a:off x="6509055" y="1558634"/>
              <a:ext cx="1299098" cy="28753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$ 2.973.579</a:t>
              </a:r>
            </a:p>
          </p:txBody>
        </p:sp>
        <p:sp>
          <p:nvSpPr>
            <p:cNvPr id="26" name="Rectángulo: esquinas redondeadas 25">
              <a:extLst>
                <a:ext uri="{FF2B5EF4-FFF2-40B4-BE49-F238E27FC236}">
                  <a16:creationId xmlns:a16="http://schemas.microsoft.com/office/drawing/2014/main" id="{B7933C99-1340-0D2D-70A2-CA127F9E9CAC}"/>
                </a:ext>
              </a:extLst>
            </p:cNvPr>
            <p:cNvSpPr/>
            <p:nvPr/>
          </p:nvSpPr>
          <p:spPr>
            <a:xfrm>
              <a:off x="7864806" y="1242639"/>
              <a:ext cx="1299097" cy="28748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200" b="1">
                  <a:solidFill>
                    <a:schemeClr val="tx1"/>
                  </a:solidFill>
                  <a:latin typeface="Arial Narrow" panose="020B0606020202030204" pitchFamily="34" charset="0"/>
                </a:rPr>
                <a:t>COMPROMETIDO</a:t>
              </a:r>
            </a:p>
          </p:txBody>
        </p:sp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6168CA37-7AD2-216D-F239-BD69DF2CA5F9}"/>
                </a:ext>
              </a:extLst>
            </p:cNvPr>
            <p:cNvSpPr/>
            <p:nvPr/>
          </p:nvSpPr>
          <p:spPr>
            <a:xfrm>
              <a:off x="7864805" y="1558633"/>
              <a:ext cx="1299098" cy="28753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$841.350</a:t>
              </a:r>
            </a:p>
          </p:txBody>
        </p:sp>
      </p:grpSp>
      <p:sp>
        <p:nvSpPr>
          <p:cNvPr id="41" name="Rectángulo: esquinas redondeadas 40">
            <a:extLst>
              <a:ext uri="{FF2B5EF4-FFF2-40B4-BE49-F238E27FC236}">
                <a16:creationId xmlns:a16="http://schemas.microsoft.com/office/drawing/2014/main" id="{DBFD36AC-F8D3-C43F-006A-CA8AB1CB47D6}"/>
              </a:ext>
            </a:extLst>
          </p:cNvPr>
          <p:cNvSpPr/>
          <p:nvPr/>
        </p:nvSpPr>
        <p:spPr>
          <a:xfrm>
            <a:off x="422575" y="2093691"/>
            <a:ext cx="3542400" cy="691200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CO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C-2301</a:t>
            </a:r>
            <a:r>
              <a:rPr lang="es-CO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Facilitar el Acceso y Uso de las Tecnologías de la Información y las Comunicaciones (TIC en Todo el Territorio Nacional)</a:t>
            </a:r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68C61C5D-1160-BB91-1667-F071F22C448C}"/>
              </a:ext>
            </a:extLst>
          </p:cNvPr>
          <p:cNvSpPr/>
          <p:nvPr/>
        </p:nvSpPr>
        <p:spPr>
          <a:xfrm>
            <a:off x="4314690" y="2082089"/>
            <a:ext cx="3542400" cy="701841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CO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C-2302</a:t>
            </a:r>
            <a:r>
              <a:rPr lang="es-CO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Fomento del Desarrollo de Aplicaciones, Software y Contenidos para Impulsar la Apropiación de las Tecnologías de la Información y las Comunicaciones</a:t>
            </a:r>
            <a:endParaRPr lang="es-CO" sz="1200" i="0" u="none" strike="noStrike">
              <a:solidFill>
                <a:schemeClr val="tx2">
                  <a:lumMod val="75000"/>
                </a:schemeClr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3" name="Rectángulo: esquinas redondeadas 42">
            <a:extLst>
              <a:ext uri="{FF2B5EF4-FFF2-40B4-BE49-F238E27FC236}">
                <a16:creationId xmlns:a16="http://schemas.microsoft.com/office/drawing/2014/main" id="{F290CF8E-C7C7-B936-9CAD-FFCF71CABE95}"/>
              </a:ext>
            </a:extLst>
          </p:cNvPr>
          <p:cNvSpPr/>
          <p:nvPr/>
        </p:nvSpPr>
        <p:spPr>
          <a:xfrm>
            <a:off x="8274817" y="2108203"/>
            <a:ext cx="3542400" cy="691200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MX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C-2399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Fortalecimiento de la Gestión y Dirección del Sector Comunicaciones</a:t>
            </a:r>
          </a:p>
        </p:txBody>
      </p:sp>
      <p:sp>
        <p:nvSpPr>
          <p:cNvPr id="44" name="Rectángulo: esquinas redondeadas 43">
            <a:extLst>
              <a:ext uri="{FF2B5EF4-FFF2-40B4-BE49-F238E27FC236}">
                <a16:creationId xmlns:a16="http://schemas.microsoft.com/office/drawing/2014/main" id="{5FC94C87-6C10-0B14-2FF6-328FBA8C0F0E}"/>
              </a:ext>
            </a:extLst>
          </p:cNvPr>
          <p:cNvSpPr/>
          <p:nvPr/>
        </p:nvSpPr>
        <p:spPr>
          <a:xfrm>
            <a:off x="334155" y="3301647"/>
            <a:ext cx="1299098" cy="287539"/>
          </a:xfrm>
          <a:prstGeom prst="roundRect">
            <a:avLst/>
          </a:prstGeom>
          <a:ln w="19050">
            <a:solidFill>
              <a:srgbClr val="E8A04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$ 2.150.518</a:t>
            </a:r>
          </a:p>
        </p:txBody>
      </p:sp>
      <p:sp>
        <p:nvSpPr>
          <p:cNvPr id="45" name="Rectángulo: esquinas redondeadas 44">
            <a:extLst>
              <a:ext uri="{FF2B5EF4-FFF2-40B4-BE49-F238E27FC236}">
                <a16:creationId xmlns:a16="http://schemas.microsoft.com/office/drawing/2014/main" id="{C90E69D7-5C5F-23AE-31A1-314321D4F36D}"/>
              </a:ext>
            </a:extLst>
          </p:cNvPr>
          <p:cNvSpPr/>
          <p:nvPr/>
        </p:nvSpPr>
        <p:spPr>
          <a:xfrm>
            <a:off x="1667051" y="3301647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$ 535.339</a:t>
            </a:r>
          </a:p>
        </p:txBody>
      </p:sp>
      <p:sp>
        <p:nvSpPr>
          <p:cNvPr id="46" name="Rectángulo: esquinas redondeadas 45">
            <a:extLst>
              <a:ext uri="{FF2B5EF4-FFF2-40B4-BE49-F238E27FC236}">
                <a16:creationId xmlns:a16="http://schemas.microsoft.com/office/drawing/2014/main" id="{889E8A6F-ABE6-66B8-C762-615A725349A2}"/>
              </a:ext>
            </a:extLst>
          </p:cNvPr>
          <p:cNvSpPr/>
          <p:nvPr/>
        </p:nvSpPr>
        <p:spPr>
          <a:xfrm>
            <a:off x="3048287" y="3294829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25%</a:t>
            </a:r>
          </a:p>
        </p:txBody>
      </p: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5B6FC62B-B464-3C10-8F07-5D6544D79A3E}"/>
              </a:ext>
            </a:extLst>
          </p:cNvPr>
          <p:cNvSpPr/>
          <p:nvPr/>
        </p:nvSpPr>
        <p:spPr>
          <a:xfrm>
            <a:off x="4242198" y="3285996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$ 687.918</a:t>
            </a:r>
          </a:p>
        </p:txBody>
      </p:sp>
      <p:sp>
        <p:nvSpPr>
          <p:cNvPr id="48" name="Rectángulo: esquinas redondeadas 47">
            <a:extLst>
              <a:ext uri="{FF2B5EF4-FFF2-40B4-BE49-F238E27FC236}">
                <a16:creationId xmlns:a16="http://schemas.microsoft.com/office/drawing/2014/main" id="{25BD648A-6F5B-505E-D5EE-ACDA0778F852}"/>
              </a:ext>
            </a:extLst>
          </p:cNvPr>
          <p:cNvSpPr/>
          <p:nvPr/>
        </p:nvSpPr>
        <p:spPr>
          <a:xfrm>
            <a:off x="5616855" y="3294778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$ 199.924</a:t>
            </a:r>
          </a:p>
        </p:txBody>
      </p:sp>
      <p:sp>
        <p:nvSpPr>
          <p:cNvPr id="49" name="Rectángulo: esquinas redondeadas 48">
            <a:extLst>
              <a:ext uri="{FF2B5EF4-FFF2-40B4-BE49-F238E27FC236}">
                <a16:creationId xmlns:a16="http://schemas.microsoft.com/office/drawing/2014/main" id="{1A95BDC0-5EB9-6481-A679-4920EBCD8A24}"/>
              </a:ext>
            </a:extLst>
          </p:cNvPr>
          <p:cNvSpPr/>
          <p:nvPr/>
        </p:nvSpPr>
        <p:spPr>
          <a:xfrm>
            <a:off x="6957118" y="3294920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29%</a:t>
            </a:r>
          </a:p>
        </p:txBody>
      </p:sp>
      <p:sp>
        <p:nvSpPr>
          <p:cNvPr id="50" name="Rectángulo: esquinas redondeadas 49">
            <a:extLst>
              <a:ext uri="{FF2B5EF4-FFF2-40B4-BE49-F238E27FC236}">
                <a16:creationId xmlns:a16="http://schemas.microsoft.com/office/drawing/2014/main" id="{608CCD34-BCC1-1ACD-A1FA-A80F3BAEAE94}"/>
              </a:ext>
            </a:extLst>
          </p:cNvPr>
          <p:cNvSpPr/>
          <p:nvPr/>
        </p:nvSpPr>
        <p:spPr>
          <a:xfrm>
            <a:off x="8285203" y="3329504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$ 135.143</a:t>
            </a:r>
          </a:p>
        </p:txBody>
      </p:sp>
      <p:sp>
        <p:nvSpPr>
          <p:cNvPr id="51" name="Rectángulo: esquinas redondeadas 50">
            <a:extLst>
              <a:ext uri="{FF2B5EF4-FFF2-40B4-BE49-F238E27FC236}">
                <a16:creationId xmlns:a16="http://schemas.microsoft.com/office/drawing/2014/main" id="{D8B87D5E-5E8C-D241-2ACF-58A1708AD16B}"/>
              </a:ext>
            </a:extLst>
          </p:cNvPr>
          <p:cNvSpPr/>
          <p:nvPr/>
        </p:nvSpPr>
        <p:spPr>
          <a:xfrm>
            <a:off x="9619240" y="3342328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$ 106.088</a:t>
            </a:r>
          </a:p>
        </p:txBody>
      </p:sp>
      <p:sp>
        <p:nvSpPr>
          <p:cNvPr id="52" name="Rectángulo: esquinas redondeadas 51">
            <a:extLst>
              <a:ext uri="{FF2B5EF4-FFF2-40B4-BE49-F238E27FC236}">
                <a16:creationId xmlns:a16="http://schemas.microsoft.com/office/drawing/2014/main" id="{87A66F8B-7642-4B43-5387-3E63B5C00A6E}"/>
              </a:ext>
            </a:extLst>
          </p:cNvPr>
          <p:cNvSpPr/>
          <p:nvPr/>
        </p:nvSpPr>
        <p:spPr>
          <a:xfrm>
            <a:off x="10963664" y="3337547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79%</a:t>
            </a:r>
          </a:p>
        </p:txBody>
      </p:sp>
      <p:sp>
        <p:nvSpPr>
          <p:cNvPr id="53" name="Rectángulo: esquinas redondeadas 52">
            <a:extLst>
              <a:ext uri="{FF2B5EF4-FFF2-40B4-BE49-F238E27FC236}">
                <a16:creationId xmlns:a16="http://schemas.microsoft.com/office/drawing/2014/main" id="{3E2F17C4-97AD-2BA2-5759-CD49DAF9D148}"/>
              </a:ext>
            </a:extLst>
          </p:cNvPr>
          <p:cNvSpPr/>
          <p:nvPr/>
        </p:nvSpPr>
        <p:spPr>
          <a:xfrm>
            <a:off x="334156" y="2934539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" name="Rectángulo: esquinas redondeadas 53">
            <a:extLst>
              <a:ext uri="{FF2B5EF4-FFF2-40B4-BE49-F238E27FC236}">
                <a16:creationId xmlns:a16="http://schemas.microsoft.com/office/drawing/2014/main" id="{1D728B3A-3E17-BB51-F8E3-1A04AD1602C0}"/>
              </a:ext>
            </a:extLst>
          </p:cNvPr>
          <p:cNvSpPr/>
          <p:nvPr/>
        </p:nvSpPr>
        <p:spPr>
          <a:xfrm>
            <a:off x="1667052" y="2934538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55" name="Rectángulo: esquinas redondeadas 54">
            <a:extLst>
              <a:ext uri="{FF2B5EF4-FFF2-40B4-BE49-F238E27FC236}">
                <a16:creationId xmlns:a16="http://schemas.microsoft.com/office/drawing/2014/main" id="{CCDC686B-5897-C89F-052B-68F59EA93217}"/>
              </a:ext>
            </a:extLst>
          </p:cNvPr>
          <p:cNvSpPr/>
          <p:nvPr/>
        </p:nvSpPr>
        <p:spPr>
          <a:xfrm>
            <a:off x="3014539" y="2934537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56" name="Rectángulo: esquinas redondeadas 55">
            <a:extLst>
              <a:ext uri="{FF2B5EF4-FFF2-40B4-BE49-F238E27FC236}">
                <a16:creationId xmlns:a16="http://schemas.microsoft.com/office/drawing/2014/main" id="{B639F364-90C8-4253-D619-7D1CFF3903AD}"/>
              </a:ext>
            </a:extLst>
          </p:cNvPr>
          <p:cNvSpPr/>
          <p:nvPr/>
        </p:nvSpPr>
        <p:spPr>
          <a:xfrm>
            <a:off x="4242199" y="2907461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7" name="Rectángulo: esquinas redondeadas 56">
            <a:extLst>
              <a:ext uri="{FF2B5EF4-FFF2-40B4-BE49-F238E27FC236}">
                <a16:creationId xmlns:a16="http://schemas.microsoft.com/office/drawing/2014/main" id="{9A25E2A2-D95F-84AC-3C52-0E691EE369C2}"/>
              </a:ext>
            </a:extLst>
          </p:cNvPr>
          <p:cNvSpPr/>
          <p:nvPr/>
        </p:nvSpPr>
        <p:spPr>
          <a:xfrm>
            <a:off x="5608892" y="2918872"/>
            <a:ext cx="1299097" cy="264664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58" name="Rectángulo: esquinas redondeadas 57">
            <a:extLst>
              <a:ext uri="{FF2B5EF4-FFF2-40B4-BE49-F238E27FC236}">
                <a16:creationId xmlns:a16="http://schemas.microsoft.com/office/drawing/2014/main" id="{A96A4778-B564-F12D-55C9-DBD531B9904D}"/>
              </a:ext>
            </a:extLst>
          </p:cNvPr>
          <p:cNvSpPr/>
          <p:nvPr/>
        </p:nvSpPr>
        <p:spPr>
          <a:xfrm>
            <a:off x="6975585" y="2898130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59" name="Rectángulo: esquinas redondeadas 58">
            <a:extLst>
              <a:ext uri="{FF2B5EF4-FFF2-40B4-BE49-F238E27FC236}">
                <a16:creationId xmlns:a16="http://schemas.microsoft.com/office/drawing/2014/main" id="{B8EF78A8-2872-1B1B-33DD-21C28362FA75}"/>
              </a:ext>
            </a:extLst>
          </p:cNvPr>
          <p:cNvSpPr/>
          <p:nvPr/>
        </p:nvSpPr>
        <p:spPr>
          <a:xfrm>
            <a:off x="8274817" y="2919858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60" name="Rectángulo: esquinas redondeadas 59">
            <a:extLst>
              <a:ext uri="{FF2B5EF4-FFF2-40B4-BE49-F238E27FC236}">
                <a16:creationId xmlns:a16="http://schemas.microsoft.com/office/drawing/2014/main" id="{CE10A18A-A01C-B6E0-8510-7810DCA9BE9E}"/>
              </a:ext>
            </a:extLst>
          </p:cNvPr>
          <p:cNvSpPr/>
          <p:nvPr/>
        </p:nvSpPr>
        <p:spPr>
          <a:xfrm>
            <a:off x="9619240" y="2934535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61" name="Rectángulo: esquinas redondeadas 60">
            <a:extLst>
              <a:ext uri="{FF2B5EF4-FFF2-40B4-BE49-F238E27FC236}">
                <a16:creationId xmlns:a16="http://schemas.microsoft.com/office/drawing/2014/main" id="{C2AA3DE4-92C4-583A-8852-420C059E1C05}"/>
              </a:ext>
            </a:extLst>
          </p:cNvPr>
          <p:cNvSpPr/>
          <p:nvPr/>
        </p:nvSpPr>
        <p:spPr>
          <a:xfrm>
            <a:off x="10973142" y="2934536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04961EE8-6AD4-4455-8231-37DB8FBBD8D8}"/>
              </a:ext>
            </a:extLst>
          </p:cNvPr>
          <p:cNvSpPr txBox="1"/>
          <p:nvPr/>
        </p:nvSpPr>
        <p:spPr>
          <a:xfrm>
            <a:off x="9597977" y="972739"/>
            <a:ext cx="2161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000" i="1" dirty="0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</p:spTree>
    <p:extLst>
      <p:ext uri="{BB962C8B-B14F-4D97-AF65-F5344CB8AC3E}">
        <p14:creationId xmlns:p14="http://schemas.microsoft.com/office/powerpoint/2010/main" val="119694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a mujer con una corona de flores en una mesa&#10;&#10;Descripción generada automáticamente con confianza media">
            <a:extLst>
              <a:ext uri="{FF2B5EF4-FFF2-40B4-BE49-F238E27FC236}">
                <a16:creationId xmlns:a16="http://schemas.microsoft.com/office/drawing/2014/main" id="{F744C887-47A0-A7E6-058A-BCFDCF431E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6" r="6445"/>
          <a:stretch/>
        </p:blipFill>
        <p:spPr>
          <a:xfrm>
            <a:off x="5985529" y="1109272"/>
            <a:ext cx="6199536" cy="5676623"/>
          </a:xfrm>
          <a:prstGeom prst="rect">
            <a:avLst/>
          </a:prstGeom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014176DB-6871-A672-A7A7-7912690882FE}"/>
              </a:ext>
            </a:extLst>
          </p:cNvPr>
          <p:cNvSpPr/>
          <p:nvPr/>
        </p:nvSpPr>
        <p:spPr>
          <a:xfrm rot="10800000">
            <a:off x="3810000" y="3113928"/>
            <a:ext cx="8382000" cy="3671966"/>
          </a:xfrm>
          <a:prstGeom prst="rect">
            <a:avLst/>
          </a:prstGeom>
          <a:gradFill>
            <a:gsLst>
              <a:gs pos="12000">
                <a:schemeClr val="tx1">
                  <a:alpha val="6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6C371E2-1879-8A84-4DAF-71CB28F6C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r="13006"/>
          <a:stretch/>
        </p:blipFill>
        <p:spPr>
          <a:xfrm>
            <a:off x="0" y="174513"/>
            <a:ext cx="10357874" cy="6683487"/>
          </a:xfrm>
          <a:prstGeom prst="rect">
            <a:avLst/>
          </a:prstGeom>
        </p:spPr>
      </p:pic>
      <p:sp>
        <p:nvSpPr>
          <p:cNvPr id="21" name="Título 3">
            <a:extLst>
              <a:ext uri="{FF2B5EF4-FFF2-40B4-BE49-F238E27FC236}">
                <a16:creationId xmlns:a16="http://schemas.microsoft.com/office/drawing/2014/main" id="{58F0BB4D-4412-B689-F974-4A40409C7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394" y="2770061"/>
            <a:ext cx="5861153" cy="746194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Helvetica" pitchFamily="2" charset="0"/>
              </a:rPr>
              <a:t>E</a:t>
            </a:r>
            <a:r>
              <a:rPr lang="es-CO" sz="3600" b="1" dirty="0" err="1">
                <a:solidFill>
                  <a:schemeClr val="bg1"/>
                </a:solidFill>
                <a:latin typeface="Helvetica" pitchFamily="2" charset="0"/>
              </a:rPr>
              <a:t>jecución</a:t>
            </a: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 Presupuestal</a:t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Ministerio TIC</a:t>
            </a:r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13ED3F5-ECF8-6A1C-46DE-4F8C8A744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8693">
            <a:off x="-1428224" y="2548946"/>
            <a:ext cx="2554891" cy="3428664"/>
          </a:xfrm>
          <a:prstGeom prst="rect">
            <a:avLst/>
          </a:prstGeom>
        </p:spPr>
      </p:pic>
      <p:sp>
        <p:nvSpPr>
          <p:cNvPr id="24" name="object 60">
            <a:extLst>
              <a:ext uri="{FF2B5EF4-FFF2-40B4-BE49-F238E27FC236}">
                <a16:creationId xmlns:a16="http://schemas.microsoft.com/office/drawing/2014/main" id="{8790E0AF-80DF-5B9A-20E0-3C167C9550F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6" name="Imagen 25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EA878B7-1CFA-FF91-A135-477DE30FAA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01" y="4630836"/>
            <a:ext cx="6578600" cy="3962400"/>
          </a:xfrm>
          <a:prstGeom prst="rect">
            <a:avLst/>
          </a:prstGeom>
        </p:spPr>
      </p:pic>
      <p:sp>
        <p:nvSpPr>
          <p:cNvPr id="2" name="Título 3">
            <a:extLst>
              <a:ext uri="{FF2B5EF4-FFF2-40B4-BE49-F238E27FC236}">
                <a16:creationId xmlns:a16="http://schemas.microsoft.com/office/drawing/2014/main" id="{65C318F6-B992-4BFC-0B05-6C6FE90A4026}"/>
              </a:ext>
            </a:extLst>
          </p:cNvPr>
          <p:cNvSpPr txBox="1">
            <a:spLocks/>
          </p:cNvSpPr>
          <p:nvPr/>
        </p:nvSpPr>
        <p:spPr>
          <a:xfrm>
            <a:off x="603310" y="4493923"/>
            <a:ext cx="5861153" cy="7461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solidFill>
                  <a:schemeClr val="bg1"/>
                </a:solidFill>
                <a:latin typeface="Helvetica" pitchFamily="2" charset="0"/>
              </a:rPr>
              <a:t>31 De Marzo De 2024</a:t>
            </a:r>
            <a:endParaRPr lang="es-CO" sz="2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5227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s 4">
      <a:dk1>
        <a:srgbClr val="000000"/>
      </a:dk1>
      <a:lt1>
        <a:srgbClr val="FFFFFF"/>
      </a:lt1>
      <a:dk2>
        <a:srgbClr val="4E4C4C"/>
      </a:dk2>
      <a:lt2>
        <a:srgbClr val="E7E6E6"/>
      </a:lt2>
      <a:accent1>
        <a:srgbClr val="E7A043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1422</TotalTime>
  <Words>1259</Words>
  <Application>Microsoft Office PowerPoint</Application>
  <PresentationFormat>Panorámica</PresentationFormat>
  <Paragraphs>300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Helvetica</vt:lpstr>
      <vt:lpstr>Wingdings</vt:lpstr>
      <vt:lpstr>Tema de Office</vt:lpstr>
      <vt:lpstr>MINISTERIO DE LAS TIC FONDO ÚNICO TIC  Proposición No. 053-2024</vt:lpstr>
      <vt:lpstr>Presentación de PowerPoint</vt:lpstr>
      <vt:lpstr>Presentación de PowerPoint</vt:lpstr>
      <vt:lpstr>Presentación de PowerPoint</vt:lpstr>
      <vt:lpstr>Ejecución Presupuestal Fondo Único TIC</vt:lpstr>
      <vt:lpstr>Presentación de PowerPoint</vt:lpstr>
      <vt:lpstr>Presentación de PowerPoint</vt:lpstr>
      <vt:lpstr>Presentación de PowerPoint</vt:lpstr>
      <vt:lpstr>Ejecución Presupuestal Ministerio TIC</vt:lpstr>
      <vt:lpstr>Presentación de PowerPoint</vt:lpstr>
      <vt:lpstr>Ejecución Presupuestal Fondo Único TIC</vt:lpstr>
      <vt:lpstr>Presentación de PowerPoint</vt:lpstr>
      <vt:lpstr>Presentación de PowerPoint</vt:lpstr>
      <vt:lpstr>Presentación de PowerPoint</vt:lpstr>
      <vt:lpstr>Ejecución Presupuestal Ministerio Tic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Flor Angela Castro Rodriguez</cp:lastModifiedBy>
  <cp:revision>5</cp:revision>
  <dcterms:created xsi:type="dcterms:W3CDTF">2023-05-08T00:34:42Z</dcterms:created>
  <dcterms:modified xsi:type="dcterms:W3CDTF">2024-04-16T21:10:20Z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8da2c01-e402-4fc9-beb9-bac87f3a3b75_Enabled">
    <vt:lpwstr>true</vt:lpwstr>
  </property>
  <property fmtid="{D5CDD505-2E9C-101B-9397-08002B2CF9AE}" pid="3" name="MSIP_Label_f8da2c01-e402-4fc9-beb9-bac87f3a3b75_SetDate">
    <vt:lpwstr>2023-05-25T00:14:14Z</vt:lpwstr>
  </property>
  <property fmtid="{D5CDD505-2E9C-101B-9397-08002B2CF9AE}" pid="4" name="MSIP_Label_f8da2c01-e402-4fc9-beb9-bac87f3a3b75_Method">
    <vt:lpwstr>Privileged</vt:lpwstr>
  </property>
  <property fmtid="{D5CDD505-2E9C-101B-9397-08002B2CF9AE}" pid="5" name="MSIP_Label_f8da2c01-e402-4fc9-beb9-bac87f3a3b75_Name">
    <vt:lpwstr>f8da2c01-e402-4fc9-beb9-bac87f3a3b75</vt:lpwstr>
  </property>
  <property fmtid="{D5CDD505-2E9C-101B-9397-08002B2CF9AE}" pid="6" name="MSIP_Label_f8da2c01-e402-4fc9-beb9-bac87f3a3b75_SiteId">
    <vt:lpwstr>1a0673c6-24e1-476d-bb4d-ba6a91a3c588</vt:lpwstr>
  </property>
  <property fmtid="{D5CDD505-2E9C-101B-9397-08002B2CF9AE}" pid="7" name="MSIP_Label_f8da2c01-e402-4fc9-beb9-bac87f3a3b75_ActionId">
    <vt:lpwstr>c8545aad-46a9-4478-a6ac-00006b88ba9f</vt:lpwstr>
  </property>
  <property fmtid="{D5CDD505-2E9C-101B-9397-08002B2CF9AE}" pid="8" name="MSIP_Label_f8da2c01-e402-4fc9-beb9-bac87f3a3b75_ContentBits">
    <vt:lpwstr>2</vt:lpwstr>
  </property>
  <property fmtid="{D5CDD505-2E9C-101B-9397-08002B2CF9AE}" pid="9" name="ClassificationContentMarkingFooterLocations">
    <vt:lpwstr>Tema de Office:8</vt:lpwstr>
  </property>
</Properties>
</file>